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F2_557CD711.xml" ContentType="application/vnd.ms-powerpoint.comments+xml"/>
  <Override PartName="/ppt/notesSlides/notesSlide10.xml" ContentType="application/vnd.openxmlformats-officedocument.presentationml.notesSlide+xml"/>
  <Override PartName="/ppt/comments/modernComment_1E2_A7BD2729.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73_C4CE0646.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comments/modernComment_179_3DE21136.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4"/>
  </p:sldMasterIdLst>
  <p:notesMasterIdLst>
    <p:notesMasterId r:id="rId69"/>
  </p:notesMasterIdLst>
  <p:handoutMasterIdLst>
    <p:handoutMasterId r:id="rId70"/>
  </p:handoutMasterIdLst>
  <p:sldIdLst>
    <p:sldId id="342" r:id="rId5"/>
    <p:sldId id="508" r:id="rId6"/>
    <p:sldId id="492" r:id="rId7"/>
    <p:sldId id="425" r:id="rId8"/>
    <p:sldId id="432" r:id="rId9"/>
    <p:sldId id="429" r:id="rId10"/>
    <p:sldId id="471" r:id="rId11"/>
    <p:sldId id="514" r:id="rId12"/>
    <p:sldId id="515" r:id="rId13"/>
    <p:sldId id="516" r:id="rId14"/>
    <p:sldId id="474" r:id="rId15"/>
    <p:sldId id="494" r:id="rId16"/>
    <p:sldId id="478" r:id="rId17"/>
    <p:sldId id="475" r:id="rId18"/>
    <p:sldId id="291" r:id="rId19"/>
    <p:sldId id="367" r:id="rId20"/>
    <p:sldId id="495" r:id="rId21"/>
    <p:sldId id="479" r:id="rId22"/>
    <p:sldId id="480" r:id="rId23"/>
    <p:sldId id="497" r:id="rId24"/>
    <p:sldId id="498" r:id="rId25"/>
    <p:sldId id="499" r:id="rId26"/>
    <p:sldId id="482" r:id="rId27"/>
    <p:sldId id="500" r:id="rId28"/>
    <p:sldId id="483" r:id="rId29"/>
    <p:sldId id="485" r:id="rId30"/>
    <p:sldId id="426" r:id="rId31"/>
    <p:sldId id="430" r:id="rId32"/>
    <p:sldId id="501" r:id="rId33"/>
    <p:sldId id="502" r:id="rId34"/>
    <p:sldId id="503" r:id="rId35"/>
    <p:sldId id="434" r:id="rId36"/>
    <p:sldId id="504" r:id="rId37"/>
    <p:sldId id="505" r:id="rId38"/>
    <p:sldId id="371" r:id="rId39"/>
    <p:sldId id="506" r:id="rId40"/>
    <p:sldId id="507" r:id="rId41"/>
    <p:sldId id="377" r:id="rId42"/>
    <p:sldId id="378" r:id="rId43"/>
    <p:sldId id="379" r:id="rId44"/>
    <p:sldId id="383" r:id="rId45"/>
    <p:sldId id="380" r:id="rId46"/>
    <p:sldId id="381" r:id="rId47"/>
    <p:sldId id="382" r:id="rId48"/>
    <p:sldId id="398" r:id="rId49"/>
    <p:sldId id="384" r:id="rId50"/>
    <p:sldId id="447" r:id="rId51"/>
    <p:sldId id="449" r:id="rId52"/>
    <p:sldId id="486" r:id="rId53"/>
    <p:sldId id="491" r:id="rId54"/>
    <p:sldId id="510" r:id="rId55"/>
    <p:sldId id="420" r:id="rId56"/>
    <p:sldId id="467" r:id="rId57"/>
    <p:sldId id="513" r:id="rId58"/>
    <p:sldId id="511" r:id="rId59"/>
    <p:sldId id="512" r:id="rId60"/>
    <p:sldId id="470" r:id="rId61"/>
    <p:sldId id="465" r:id="rId62"/>
    <p:sldId id="464" r:id="rId63"/>
    <p:sldId id="338" r:id="rId64"/>
    <p:sldId id="339" r:id="rId65"/>
    <p:sldId id="340" r:id="rId66"/>
    <p:sldId id="496" r:id="rId67"/>
    <p:sldId id="490" r:id="rId68"/>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4"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484342-18DD-FED3-902A-9E57E08BD1AC}" name="Fitzgerald, Mary K" initials="FMK" userId="S::mkfitzgerald@wheelerclinic.org::edbedee4-3a34-4a9f-9be7-096d996b4d81" providerId="AD"/>
  <p188:author id="{E3E3B3ED-69D1-7352-F9DB-18BC3B5A9498}" name="ROBLES, KRIS" initials="RK" userId="S::KRIS.ROBLES@ct.gov::07baf98a-ca1a-4dee-bfb5-a7b89a8dfe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tersen, Rebecca L" initials="PRL" lastIdx="1" clrIdx="0">
    <p:extLst>
      <p:ext uri="{19B8F6BF-5375-455C-9EA6-DF929625EA0E}">
        <p15:presenceInfo xmlns:p15="http://schemas.microsoft.com/office/powerpoint/2012/main" userId="S-1-5-21-746137067-854245398-682003330-5123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58" autoAdjust="0"/>
  </p:normalViewPr>
  <p:slideViewPr>
    <p:cSldViewPr snapToGrid="0">
      <p:cViewPr varScale="1">
        <p:scale>
          <a:sx n="108" d="100"/>
          <a:sy n="108" d="100"/>
        </p:scale>
        <p:origin x="654" y="96"/>
      </p:cViewPr>
      <p:guideLst>
        <p:guide orient="horz" pos="1944"/>
        <p:guide pos="3840"/>
      </p:guideLst>
    </p:cSldViewPr>
  </p:slideViewPr>
  <p:outlineViewPr>
    <p:cViewPr>
      <p:scale>
        <a:sx n="33" d="100"/>
        <a:sy n="33" d="100"/>
      </p:scale>
      <p:origin x="0" y="16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commentAuthors" Target="commentAuthors.xml"/></Relationships>
</file>

<file path=ppt/comments/modernComment_173_C4CE0646.xml><?xml version="1.0" encoding="utf-8"?>
<p188:cmLst xmlns:a="http://schemas.openxmlformats.org/drawingml/2006/main" xmlns:r="http://schemas.openxmlformats.org/officeDocument/2006/relationships" xmlns:p188="http://schemas.microsoft.com/office/powerpoint/2018/8/main">
  <p188:cm id="{17DA70C6-6740-453E-AA24-FCDF2C9E94A9}" authorId="{E3E3B3ED-69D1-7352-F9DB-18BC3B5A9498}" status="resolved" created="2023-03-21T22:47:37.533" complete="100000">
    <ac:txMkLst xmlns:ac="http://schemas.microsoft.com/office/drawing/2013/main/command">
      <pc:docMk xmlns:pc="http://schemas.microsoft.com/office/powerpoint/2013/main/command"/>
      <pc:sldMk xmlns:pc="http://schemas.microsoft.com/office/powerpoint/2013/main/command" cId="3301836358" sldId="371"/>
      <ac:graphicFrameMk id="16" creationId="{3FB38FB5-0650-4185-A8E4-41385136FB8D}"/>
      <dc:dgmMk xmlns:dc="http://schemas.microsoft.com/office/drawing/2013/diagram/command"/>
      <dc:nodeMk xmlns:dc="http://schemas.microsoft.com/office/drawing/2013/diagram/command" id="{4A2962AF-2113-493A-87C4-509F29A32696}"/>
      <ac:txMk cp="25">
        <ac:context len="34" hash="2992608170"/>
      </ac:txMk>
    </ac:txMkLst>
    <p188:pos x="2670414" y="1359620"/>
    <p188:txBody>
      <a:bodyPr/>
      <a:lstStyle/>
      <a:p>
        <a:r>
          <a:rPr lang="en-US"/>
          <a:t>Delete 136. we are moving away from this language.
</a:t>
        </a:r>
      </a:p>
    </p188:txBody>
  </p188:cm>
  <p188:cm id="{26EFA4E3-1EA7-4EB0-BC63-095BB9C8958C}" authorId="{E3E3B3ED-69D1-7352-F9DB-18BC3B5A9498}" status="resolved" created="2023-03-21T22:48:10.097" complete="100000">
    <ac:txMkLst xmlns:ac="http://schemas.microsoft.com/office/drawing/2013/main/command">
      <pc:docMk xmlns:pc="http://schemas.microsoft.com/office/powerpoint/2013/main/command"/>
      <pc:sldMk xmlns:pc="http://schemas.microsoft.com/office/powerpoint/2013/main/command" cId="3301836358" sldId="371"/>
      <ac:graphicFrameMk id="16" creationId="{3FB38FB5-0650-4185-A8E4-41385136FB8D}"/>
      <dc:dgmMk xmlns:dc="http://schemas.microsoft.com/office/drawing/2013/diagram/command"/>
      <dc:nodeMk xmlns:dc="http://schemas.microsoft.com/office/drawing/2013/diagram/command" id="{BC5F8EBA-F6F5-44F0-987D-65A1A80E14E3}"/>
      <ac:txMk cp="11" len="9">
        <ac:context len="96" hash="3237942201"/>
      </ac:txMk>
    </ac:txMkLst>
    <p188:pos x="5672031" y="1180716"/>
    <p188:txBody>
      <a:bodyPr/>
      <a:lstStyle/>
      <a:p>
        <a:r>
          <a:rPr lang="en-US"/>
          <a:t>Similar from before use birthing person through out 
</a:t>
        </a:r>
      </a:p>
    </p188:txBody>
  </p188:cm>
</p188:cmLst>
</file>

<file path=ppt/comments/modernComment_179_3DE21136.xml><?xml version="1.0" encoding="utf-8"?>
<p188:cmLst xmlns:a="http://schemas.openxmlformats.org/drawingml/2006/main" xmlns:r="http://schemas.openxmlformats.org/officeDocument/2006/relationships" xmlns:p188="http://schemas.microsoft.com/office/powerpoint/2018/8/main">
  <p188:cm id="{3CC66A86-567F-4A90-8359-F8B59291DF53}" authorId="{E3E3B3ED-69D1-7352-F9DB-18BC3B5A9498}" status="resolved" created="2023-03-21T22:51:12.890" complete="100000">
    <ac:txMkLst xmlns:ac="http://schemas.microsoft.com/office/drawing/2013/main/command">
      <pc:docMk xmlns:pc="http://schemas.microsoft.com/office/powerpoint/2013/main/command"/>
      <pc:sldMk xmlns:pc="http://schemas.microsoft.com/office/powerpoint/2013/main/command" cId="1038225718" sldId="377"/>
      <ac:spMk id="3" creationId="{00000000-0000-0000-0000-000000000000}"/>
      <ac:txMk cp="132" len="1">
        <ac:context len="432" hash="4090416072"/>
      </ac:txMk>
    </ac:txMkLst>
    <p188:pos x="3060028" y="1626895"/>
    <p188:txBody>
      <a:bodyPr/>
      <a:lstStyle/>
      <a:p>
        <a:r>
          <a:rPr lang="en-US"/>
          <a:t>I worry about the language of impact their delivery. Wonder if we can you different language here.  It sounds negative and fear base they way it is written. 
We can say " and talk through decisions they can make prior to delivery. "</a:t>
        </a:r>
      </a:p>
    </p188:txBody>
  </p188:cm>
</p188:cmLst>
</file>

<file path=ppt/comments/modernComment_1E2_A7BD2729.xml><?xml version="1.0" encoding="utf-8"?>
<p188:cmLst xmlns:a="http://schemas.openxmlformats.org/drawingml/2006/main" xmlns:r="http://schemas.openxmlformats.org/officeDocument/2006/relationships" xmlns:p188="http://schemas.microsoft.com/office/powerpoint/2018/8/main">
  <p188:cm id="{B2966D0B-AD1F-44DA-A90C-51384B007A2D}" authorId="{E3E3B3ED-69D1-7352-F9DB-18BC3B5A9498}" status="resolved" created="2023-03-21T22:42:16.154" complete="100000">
    <ac:txMkLst xmlns:ac="http://schemas.microsoft.com/office/drawing/2013/main/command">
      <pc:docMk xmlns:pc="http://schemas.microsoft.com/office/powerpoint/2013/main/command"/>
      <pc:sldMk xmlns:pc="http://schemas.microsoft.com/office/powerpoint/2013/main/command" cId="2814191401" sldId="482"/>
      <ac:spMk id="2" creationId="{00000000-0000-0000-0000-000000000000}"/>
      <ac:txMk cp="107" len="15">
        <ac:context len="420" hash="849558010"/>
      </ac:txMk>
    </ac:txMkLst>
    <p188:pos x="5281322" y="1322303"/>
    <p188:txBody>
      <a:bodyPr/>
      <a:lstStyle/>
      <a:p>
        <a:r>
          <a:rPr lang="en-US"/>
          <a:t>Use birthing person vs both mother/birthing person
</a:t>
        </a:r>
      </a:p>
    </p188:txBody>
  </p188:cm>
  <p188:cm id="{04636578-DABB-4E28-9940-96545DE5A3D2}" authorId="{E3E3B3ED-69D1-7352-F9DB-18BC3B5A9498}" status="resolved" created="2023-03-21T22:43:37.946" complete="100000">
    <ac:txMkLst xmlns:ac="http://schemas.microsoft.com/office/drawing/2013/main/command">
      <pc:docMk xmlns:pc="http://schemas.microsoft.com/office/powerpoint/2013/main/command"/>
      <pc:sldMk xmlns:pc="http://schemas.microsoft.com/office/powerpoint/2013/main/command" cId="2814191401" sldId="482"/>
      <ac:spMk id="2" creationId="{00000000-0000-0000-0000-000000000000}"/>
      <ac:txMk cp="414">
        <ac:context len="420" hash="849558010"/>
      </ac:txMk>
    </ac:txMkLst>
    <p188:pos x="4217835" y="4393494"/>
    <p188:txBody>
      <a:bodyPr/>
      <a:lstStyle/>
      <a:p>
        <a:r>
          <a:rPr lang="en-US"/>
          <a:t>Resources, Policy and practice changes</a:t>
        </a:r>
      </a:p>
    </p188:txBody>
  </p188:cm>
</p188:cmLst>
</file>

<file path=ppt/comments/modernComment_1F2_557CD711.xml><?xml version="1.0" encoding="utf-8"?>
<p188:cmLst xmlns:a="http://schemas.openxmlformats.org/drawingml/2006/main" xmlns:r="http://schemas.openxmlformats.org/officeDocument/2006/relationships" xmlns:p188="http://schemas.microsoft.com/office/powerpoint/2018/8/main">
  <p188:cm id="{0C2B896B-3456-493F-9EF6-A1829F86A634}" authorId="{E3E3B3ED-69D1-7352-F9DB-18BC3B5A9498}" status="resolved" created="2023-03-21T22:40:45.419" complete="100000">
    <ac:txMkLst xmlns:ac="http://schemas.microsoft.com/office/drawing/2013/main/command">
      <pc:docMk xmlns:pc="http://schemas.microsoft.com/office/powerpoint/2013/main/command"/>
      <pc:sldMk xmlns:pc="http://schemas.microsoft.com/office/powerpoint/2013/main/command" cId="1434244881" sldId="498"/>
      <ac:spMk id="5" creationId="{F9B34EBF-6487-5485-B815-119C3F63A4C8}"/>
      <ac:txMk cp="87" len="9">
        <ac:context len="423" hash="1468677866"/>
      </ac:txMk>
    </ac:txMkLst>
    <p188:pos x="3949830" y="888558"/>
    <p188:txBody>
      <a:bodyPr/>
      <a:lstStyle/>
      <a:p>
        <a:r>
          <a:rPr lang="en-US"/>
          <a:t>Use birthing person vs. mom/birthing person</a:t>
        </a:r>
      </a:p>
    </p188:txBody>
  </p188:cm>
</p188:cmLst>
</file>

<file path=ppt/diagrams/_rels/data10.xml.rels><?xml version="1.0" encoding="UTF-8" standalone="yes"?>
<Relationships xmlns="http://schemas.openxmlformats.org/package/2006/relationships"><Relationship Id="rId3" Type="http://schemas.openxmlformats.org/officeDocument/2006/relationships/hyperlink" Target="https://www.ctclearinghouse.org/Customer-Content/www/CMS/files/SEI_FASD/SAFE_Brochure_2022_FINAL.pdf" TargetMode="External"/><Relationship Id="rId2" Type="http://schemas.openxmlformats.org/officeDocument/2006/relationships/hyperlink" Target="https://www.sepict.org/" TargetMode="External"/><Relationship Id="rId1" Type="http://schemas.openxmlformats.org/officeDocument/2006/relationships/hyperlink" Target="http://www.ct.gov/dmhas/walkins" TargetMode="External"/><Relationship Id="rId5" Type="http://schemas.openxmlformats.org/officeDocument/2006/relationships/hyperlink" Target="https://www.accessmhct.com/moms/training/" TargetMode="External"/><Relationship Id="rId4" Type="http://schemas.openxmlformats.org/officeDocument/2006/relationships/hyperlink" Target="https://www.accessmhct.com/moms/" TargetMode="External"/></Relationships>
</file>

<file path=ppt/diagrams/_rels/data5.xml.rels><?xml version="1.0" encoding="UTF-8" standalone="yes"?>
<Relationships xmlns="http://schemas.openxmlformats.org/package/2006/relationships"><Relationship Id="rId8" Type="http://schemas.openxmlformats.org/officeDocument/2006/relationships/hyperlink" Target="https://www.ct.gov/dmhas/cwp/view.asp?q=607228" TargetMode="External"/><Relationship Id="rId3" Type="http://schemas.openxmlformats.org/officeDocument/2006/relationships/hyperlink" Target="https://www.ct.gov/dmhas/cwp/view.asp?a=2902&amp;q=335208&amp;dmhasNav" TargetMode="External"/><Relationship Id="rId7" Type="http://schemas.openxmlformats.org/officeDocument/2006/relationships/hyperlink" Target="http://ctna.org/" TargetMode="External"/><Relationship Id="rId2" Type="http://schemas.openxmlformats.org/officeDocument/2006/relationships/hyperlink" Target="https://www.ct.gov/dmhas/cwp/view.asp?q=509650" TargetMode="External"/><Relationship Id="rId1" Type="http://schemas.openxmlformats.org/officeDocument/2006/relationships/hyperlink" Target="http://www.ctbhp.com/medication-assisted-treatment.html" TargetMode="External"/><Relationship Id="rId6" Type="http://schemas.openxmlformats.org/officeDocument/2006/relationships/hyperlink" Target="http://www.aa.org/" TargetMode="External"/><Relationship Id="rId11" Type="http://schemas.openxmlformats.org/officeDocument/2006/relationships/hyperlink" Target="https://portal.ct.gov/PROUD" TargetMode="External"/><Relationship Id="rId5" Type="http://schemas.openxmlformats.org/officeDocument/2006/relationships/hyperlink" Target="http://www.nami.org/" TargetMode="External"/><Relationship Id="rId10" Type="http://schemas.openxmlformats.org/officeDocument/2006/relationships/hyperlink" Target="http://www.ctbhp.com/" TargetMode="External"/><Relationship Id="rId4" Type="http://schemas.openxmlformats.org/officeDocument/2006/relationships/hyperlink" Target="https://ccar.us/" TargetMode="External"/><Relationship Id="rId9" Type="http://schemas.openxmlformats.org/officeDocument/2006/relationships/hyperlink" Target="http://www.ctaddictionservices.com/" TargetMode="External"/></Relationships>
</file>

<file path=ppt/diagrams/_rels/data6.xml.rels><?xml version="1.0" encoding="UTF-8" standalone="yes"?>
<Relationships xmlns="http://schemas.openxmlformats.org/package/2006/relationships"><Relationship Id="rId3" Type="http://schemas.openxmlformats.org/officeDocument/2006/relationships/hyperlink" Target="https://www.ctcare4kids.com/" TargetMode="External"/><Relationship Id="rId7" Type="http://schemas.openxmlformats.org/officeDocument/2006/relationships/hyperlink" Target="https://portal.ct.gov/DMHAS/Programs-and-Services/Statewide-Services/Housing-Homeless-Services" TargetMode="External"/><Relationship Id="rId2" Type="http://schemas.openxmlformats.org/officeDocument/2006/relationships/hyperlink" Target="https://www.ctoec.org/home-visiting/" TargetMode="External"/><Relationship Id="rId1" Type="http://schemas.openxmlformats.org/officeDocument/2006/relationships/hyperlink" Target="https://www.birth23.org/" TargetMode="External"/><Relationship Id="rId6" Type="http://schemas.openxmlformats.org/officeDocument/2006/relationships/hyperlink" Target="https://www.ctoec.org/safe-sleep/" TargetMode="External"/><Relationship Id="rId5" Type="http://schemas.openxmlformats.org/officeDocument/2006/relationships/hyperlink" Target="https://ctstronger.org/coach/" TargetMode="External"/><Relationship Id="rId4" Type="http://schemas.openxmlformats.org/officeDocument/2006/relationships/hyperlink" Target="https://uwc.211ct.org/categorysearch/housing/" TargetMode="External"/></Relationships>
</file>

<file path=ppt/diagrams/_rels/data7.xml.rels><?xml version="1.0" encoding="UTF-8" standalone="yes"?>
<Relationships xmlns="http://schemas.openxmlformats.org/package/2006/relationships"><Relationship Id="rId8" Type="http://schemas.openxmlformats.org/officeDocument/2006/relationships/hyperlink" Target="https://www.plannedparenthood.org/planned-parenthood-southern-new-england" TargetMode="External"/><Relationship Id="rId3" Type="http://schemas.openxmlformats.org/officeDocument/2006/relationships/hyperlink" Target="https://portal.ct.gov/DCF/Parenting-Support-Services/Home" TargetMode="External"/><Relationship Id="rId7" Type="http://schemas.openxmlformats.org/officeDocument/2006/relationships/hyperlink" Target="https://www.drugfreect.org/prescription-drugs/preventing-rx-misuse/safe-storage/" TargetMode="External"/><Relationship Id="rId2" Type="http://schemas.openxmlformats.org/officeDocument/2006/relationships/hyperlink" Target="http://www.ctfsn.org/" TargetMode="External"/><Relationship Id="rId1" Type="http://schemas.openxmlformats.org/officeDocument/2006/relationships/hyperlink" Target="http://connecticut.networkofcare.org/mh/services/subcategory.aspx?tax=PN-8100.6500-650" TargetMode="External"/><Relationship Id="rId6" Type="http://schemas.openxmlformats.org/officeDocument/2006/relationships/hyperlink" Target="https://www.huskyhealthct.org/members/provider_lookup.html" TargetMode="External"/><Relationship Id="rId11" Type="http://schemas.openxmlformats.org/officeDocument/2006/relationships/hyperlink" Target="https://www.womenshealthct.com/?utm_source=google&amp;utm_medium=cpc&amp;utm_campaign=cpc%20-%20oth%20-%20brand%20-%20yoy&amp;utm_term=connecticut%20women%20ob%2Fgyn&amp;utm_content=748790832_46452055852_kwd-355429636077_593693208149&amp;utm_source=google&amp;utm_medium=cpc&amp;utm_campaign=cpc%20-%20oth%20-%20brand%20-%20yoy&amp;utm_term=connecticut%20women%20ob%2Fgyn&amp;utm_content=748790832_46452055852_kwd-355429636077_593693208149&amp;gad=1&amp;gclid=CjwKCAjw8symBhAqEiwAaTA__JtloV-DNvHcXI0rgZm8x0y-0MauES3zy5dlsFRItcbL2j_RrSnTOBoCu1wQAvD_BwE" TargetMode="External"/><Relationship Id="rId5" Type="http://schemas.openxmlformats.org/officeDocument/2006/relationships/hyperlink" Target="https://portal.ct.gov/DSS/Services/Financial-and-Employment" TargetMode="External"/><Relationship Id="rId10" Type="http://schemas.openxmlformats.org/officeDocument/2006/relationships/hyperlink" Target="https://www.sepict.org/individuals-and-families/resources/secure-storage-of-medications-and-substances/" TargetMode="External"/><Relationship Id="rId4" Type="http://schemas.openxmlformats.org/officeDocument/2006/relationships/hyperlink" Target="http://connecticut.networkofcare.org/mh/services/subcategory.aspx?tax=NT" TargetMode="External"/><Relationship Id="rId9" Type="http://schemas.openxmlformats.org/officeDocument/2006/relationships/hyperlink" Target="https://www.accesshealthct.com/" TargetMode="External"/></Relationships>
</file>

<file path=ppt/diagrams/_rels/data9.xml.rels><?xml version="1.0" encoding="UTF-8" standalone="yes"?>
<Relationships xmlns="http://schemas.openxmlformats.org/package/2006/relationships"><Relationship Id="rId2" Type="http://schemas.openxmlformats.org/officeDocument/2006/relationships/hyperlink" Target="https://www.drugfreect.org/prescription-drugs/preventing-rx-misuse/safe-storage/" TargetMode="External"/><Relationship Id="rId1" Type="http://schemas.openxmlformats.org/officeDocument/2006/relationships/hyperlink" Target="https://www.youtube.com/watch?v=TzFAUs7twPQ" TargetMode="External"/></Relationships>
</file>

<file path=ppt/diagrams/_rels/drawing10.xml.rels><?xml version="1.0" encoding="UTF-8" standalone="yes"?>
<Relationships xmlns="http://schemas.openxmlformats.org/package/2006/relationships"><Relationship Id="rId3" Type="http://schemas.openxmlformats.org/officeDocument/2006/relationships/hyperlink" Target="https://www.ctclearinghouse.org/Customer-Content/www/CMS/files/SEI_FASD/SAFE_Brochure_2022_FINAL.pdf" TargetMode="External"/><Relationship Id="rId2" Type="http://schemas.openxmlformats.org/officeDocument/2006/relationships/hyperlink" Target="https://www.sepict.org/" TargetMode="External"/><Relationship Id="rId1" Type="http://schemas.openxmlformats.org/officeDocument/2006/relationships/hyperlink" Target="http://www.ct.gov/dmhas/walkins" TargetMode="External"/><Relationship Id="rId5" Type="http://schemas.openxmlformats.org/officeDocument/2006/relationships/hyperlink" Target="https://www.accessmhct.com/moms/training/" TargetMode="External"/><Relationship Id="rId4" Type="http://schemas.openxmlformats.org/officeDocument/2006/relationships/hyperlink" Target="https://www.accessmhct.com/moms/" TargetMode="External"/></Relationships>
</file>

<file path=ppt/diagrams/_rels/drawing5.xml.rels><?xml version="1.0" encoding="UTF-8" standalone="yes"?>
<Relationships xmlns="http://schemas.openxmlformats.org/package/2006/relationships"><Relationship Id="rId8" Type="http://schemas.openxmlformats.org/officeDocument/2006/relationships/hyperlink" Target="http://www.nami.org/" TargetMode="External"/><Relationship Id="rId3" Type="http://schemas.openxmlformats.org/officeDocument/2006/relationships/hyperlink" Target="https://www.ct.gov/dmhas/cwp/view.asp?a=2902&amp;q=335208&amp;dmhasNav" TargetMode="External"/><Relationship Id="rId7" Type="http://schemas.openxmlformats.org/officeDocument/2006/relationships/hyperlink" Target="https://ccar.us/" TargetMode="External"/><Relationship Id="rId2" Type="http://schemas.openxmlformats.org/officeDocument/2006/relationships/hyperlink" Target="https://www.ct.gov/dmhas/cwp/view.asp?q=509650" TargetMode="External"/><Relationship Id="rId1" Type="http://schemas.openxmlformats.org/officeDocument/2006/relationships/hyperlink" Target="http://www.ctbhp.com/medication-assisted-treatment.html" TargetMode="External"/><Relationship Id="rId6" Type="http://schemas.openxmlformats.org/officeDocument/2006/relationships/hyperlink" Target="https://portal.ct.gov/PROUD" TargetMode="External"/><Relationship Id="rId11" Type="http://schemas.openxmlformats.org/officeDocument/2006/relationships/hyperlink" Target="https://www.ct.gov/dmhas/cwp/view.asp?q=607228" TargetMode="External"/><Relationship Id="rId5" Type="http://schemas.openxmlformats.org/officeDocument/2006/relationships/hyperlink" Target="http://www.ctbhp.com/" TargetMode="External"/><Relationship Id="rId10" Type="http://schemas.openxmlformats.org/officeDocument/2006/relationships/hyperlink" Target="http://ctna.org/" TargetMode="External"/><Relationship Id="rId4" Type="http://schemas.openxmlformats.org/officeDocument/2006/relationships/hyperlink" Target="http://www.ctaddictionservices.com/" TargetMode="External"/><Relationship Id="rId9" Type="http://schemas.openxmlformats.org/officeDocument/2006/relationships/hyperlink" Target="http://www.aa.org/"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www.ctcare4kids.com/" TargetMode="External"/><Relationship Id="rId7" Type="http://schemas.openxmlformats.org/officeDocument/2006/relationships/hyperlink" Target="https://www.ctoec.org/safe-sleep/" TargetMode="External"/><Relationship Id="rId2" Type="http://schemas.openxmlformats.org/officeDocument/2006/relationships/hyperlink" Target="https://www.ctoec.org/home-visiting/" TargetMode="External"/><Relationship Id="rId1" Type="http://schemas.openxmlformats.org/officeDocument/2006/relationships/hyperlink" Target="https://www.birth23.org/" TargetMode="External"/><Relationship Id="rId6" Type="http://schemas.openxmlformats.org/officeDocument/2006/relationships/hyperlink" Target="https://ctstronger.org/coach/" TargetMode="External"/><Relationship Id="rId5" Type="http://schemas.openxmlformats.org/officeDocument/2006/relationships/hyperlink" Target="https://portal.ct.gov/DMHAS/Programs-and-Services/Statewide-Services/Housing-Homeless-Services" TargetMode="External"/><Relationship Id="rId4" Type="http://schemas.openxmlformats.org/officeDocument/2006/relationships/hyperlink" Target="https://uwc.211ct.org/categorysearch/housing/" TargetMode="External"/></Relationships>
</file>

<file path=ppt/diagrams/_rels/drawing7.xml.rels><?xml version="1.0" encoding="UTF-8" standalone="yes"?>
<Relationships xmlns="http://schemas.openxmlformats.org/package/2006/relationships"><Relationship Id="rId8" Type="http://schemas.openxmlformats.org/officeDocument/2006/relationships/hyperlink" Target="https://www.drugfreect.org/prescription-drugs/preventing-rx-misuse/safe-storage/" TargetMode="External"/><Relationship Id="rId3" Type="http://schemas.openxmlformats.org/officeDocument/2006/relationships/hyperlink" Target="https://portal.ct.gov/DCF/Parenting-Support-Services/Home" TargetMode="External"/><Relationship Id="rId7" Type="http://schemas.openxmlformats.org/officeDocument/2006/relationships/hyperlink" Target="https://www.accesshealthct.com/" TargetMode="External"/><Relationship Id="rId2" Type="http://schemas.openxmlformats.org/officeDocument/2006/relationships/hyperlink" Target="http://www.ctfsn.org/" TargetMode="External"/><Relationship Id="rId1" Type="http://schemas.openxmlformats.org/officeDocument/2006/relationships/hyperlink" Target="http://connecticut.networkofcare.org/mh/services/subcategory.aspx?tax=PN-8100.6500-650" TargetMode="External"/><Relationship Id="rId6" Type="http://schemas.openxmlformats.org/officeDocument/2006/relationships/hyperlink" Target="https://www.huskyhealthct.org/members/provider_lookup.html" TargetMode="External"/><Relationship Id="rId11" Type="http://schemas.openxmlformats.org/officeDocument/2006/relationships/hyperlink" Target="https://www.womenshealthct.com/?utm_source=google&amp;utm_medium=cpc&amp;utm_campaign=cpc%20-%20oth%20-%20brand%20-%20yoy&amp;utm_term=connecticut%20women%20ob%2Fgyn&amp;utm_content=748790832_46452055852_kwd-355429636077_593693208149&amp;utm_source=google&amp;utm_medium=cpc&amp;utm_campaign=cpc%20-%20oth%20-%20brand%20-%20yoy&amp;utm_term=connecticut%20women%20ob%2Fgyn&amp;utm_content=748790832_46452055852_kwd-355429636077_593693208149&amp;gad=1&amp;gclid=CjwKCAjw8symBhAqEiwAaTA__JtloV-DNvHcXI0rgZm8x0y-0MauES3zy5dlsFRItcbL2j_RrSnTOBoCu1wQAvD_BwE" TargetMode="External"/><Relationship Id="rId5" Type="http://schemas.openxmlformats.org/officeDocument/2006/relationships/hyperlink" Target="https://portal.ct.gov/DSS/Services/Financial-and-Employment" TargetMode="External"/><Relationship Id="rId10" Type="http://schemas.openxmlformats.org/officeDocument/2006/relationships/hyperlink" Target="https://www.plannedparenthood.org/planned-parenthood-southern-new-england" TargetMode="External"/><Relationship Id="rId4" Type="http://schemas.openxmlformats.org/officeDocument/2006/relationships/hyperlink" Target="http://connecticut.networkofcare.org/mh/services/subcategory.aspx?tax=NT" TargetMode="External"/><Relationship Id="rId9" Type="http://schemas.openxmlformats.org/officeDocument/2006/relationships/hyperlink" Target="https://www.sepict.org/individuals-and-families/resources/secure-storage-of-medications-and-substances/" TargetMode="External"/></Relationships>
</file>

<file path=ppt/diagrams/_rels/drawing9.xml.rels><?xml version="1.0" encoding="UTF-8" standalone="yes"?>
<Relationships xmlns="http://schemas.openxmlformats.org/package/2006/relationships"><Relationship Id="rId2" Type="http://schemas.openxmlformats.org/officeDocument/2006/relationships/hyperlink" Target="https://www.drugfreect.org/prescription-drugs/preventing-rx-misuse/safe-storage/" TargetMode="External"/><Relationship Id="rId1" Type="http://schemas.openxmlformats.org/officeDocument/2006/relationships/hyperlink" Target="https://www.youtube.com/watch?v=TzFAUs7twPQ"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DD0C3-BF84-4F4A-8CA0-2CB7B20FD90D}" type="doc">
      <dgm:prSet loTypeId="urn:microsoft.com/office/officeart/2016/7/layout/LinearArrowProcessNumbered" loCatId="process" qsTypeId="urn:microsoft.com/office/officeart/2005/8/quickstyle/3d1" qsCatId="3D" csTypeId="urn:microsoft.com/office/officeart/2005/8/colors/accent3_1" csCatId="accent3" phldr="1"/>
      <dgm:spPr/>
      <dgm:t>
        <a:bodyPr/>
        <a:lstStyle/>
        <a:p>
          <a:endParaRPr lang="en-US"/>
        </a:p>
      </dgm:t>
    </dgm:pt>
    <dgm:pt modelId="{E5AD6581-98FE-4D41-94C7-84F219E61F9D}">
      <dgm:prSet/>
      <dgm:spPr/>
      <dgm:t>
        <a:bodyPr/>
        <a:lstStyle/>
        <a:p>
          <a:r>
            <a:rPr lang="en-US" dirty="0"/>
            <a:t>Understand how to develop a Family Care Plan collaboratively with patients</a:t>
          </a:r>
        </a:p>
        <a:p>
          <a:endParaRPr lang="en-US" dirty="0"/>
        </a:p>
      </dgm:t>
    </dgm:pt>
    <dgm:pt modelId="{5CB3E961-4E48-43C1-8CA2-D296A975F16B}" type="sibTrans" cxnId="{0A93789A-9EE5-413D-98BB-8882D94C800E}">
      <dgm:prSet/>
      <dgm:spPr/>
      <dgm:t>
        <a:bodyPr/>
        <a:lstStyle/>
        <a:p>
          <a:r>
            <a:rPr lang="en-US" dirty="0"/>
            <a:t>4</a:t>
          </a:r>
        </a:p>
      </dgm:t>
    </dgm:pt>
    <dgm:pt modelId="{B0DF6359-14AC-4FEB-ADFA-CFC90AE1863C}" type="parTrans" cxnId="{0A93789A-9EE5-413D-98BB-8882D94C800E}">
      <dgm:prSet/>
      <dgm:spPr/>
      <dgm:t>
        <a:bodyPr/>
        <a:lstStyle/>
        <a:p>
          <a:endParaRPr lang="en-US"/>
        </a:p>
      </dgm:t>
    </dgm:pt>
    <dgm:pt modelId="{D4685FC8-D200-4031-B1F9-F613B8FBFB21}">
      <dgm:prSet/>
      <dgm:spPr/>
      <dgm:t>
        <a:bodyPr/>
        <a:lstStyle/>
        <a:p>
          <a:r>
            <a:rPr lang="en-US" dirty="0"/>
            <a:t>Understand the role of stigma in creating barriers to accessing healthcare</a:t>
          </a:r>
        </a:p>
      </dgm:t>
    </dgm:pt>
    <dgm:pt modelId="{A41B9F69-2749-490F-99E2-111F9D688F16}" type="sibTrans" cxnId="{C64100F4-59A0-499D-AF51-01AB98D9863C}">
      <dgm:prSet phldrT="4" phldr="0"/>
      <dgm:spPr/>
      <dgm:t>
        <a:bodyPr/>
        <a:lstStyle/>
        <a:p>
          <a:r>
            <a:rPr lang="en-US" dirty="0"/>
            <a:t>3</a:t>
          </a:r>
        </a:p>
      </dgm:t>
    </dgm:pt>
    <dgm:pt modelId="{BE25C507-2A40-44BF-B1CD-0EF796F187ED}" type="parTrans" cxnId="{C64100F4-59A0-499D-AF51-01AB98D9863C}">
      <dgm:prSet/>
      <dgm:spPr/>
      <dgm:t>
        <a:bodyPr/>
        <a:lstStyle/>
        <a:p>
          <a:endParaRPr lang="en-US"/>
        </a:p>
      </dgm:t>
    </dgm:pt>
    <dgm:pt modelId="{6504358B-92FD-47E8-B062-930A34395E7B}">
      <dgm:prSet/>
      <dgm:spPr/>
      <dgm:t>
        <a:bodyPr/>
        <a:lstStyle/>
        <a:p>
          <a:r>
            <a:rPr lang="en-US" dirty="0"/>
            <a:t>Discuss the difference between a DCF report and a DCF notification </a:t>
          </a:r>
        </a:p>
      </dgm:t>
    </dgm:pt>
    <dgm:pt modelId="{8A3A6125-3318-41FD-A34A-536916FCFAB0}" type="sibTrans" cxnId="{EAEEFC0C-243E-4D59-A4DD-34AD8005F020}">
      <dgm:prSet phldrT="3" phldr="0"/>
      <dgm:spPr/>
      <dgm:t>
        <a:bodyPr/>
        <a:lstStyle/>
        <a:p>
          <a:r>
            <a:rPr lang="en-US"/>
            <a:t>2</a:t>
          </a:r>
        </a:p>
      </dgm:t>
    </dgm:pt>
    <dgm:pt modelId="{C559410E-9F20-4712-8863-AA280E7288D2}" type="parTrans" cxnId="{EAEEFC0C-243E-4D59-A4DD-34AD8005F020}">
      <dgm:prSet/>
      <dgm:spPr/>
      <dgm:t>
        <a:bodyPr/>
        <a:lstStyle/>
        <a:p>
          <a:endParaRPr lang="en-US"/>
        </a:p>
      </dgm:t>
    </dgm:pt>
    <dgm:pt modelId="{5E16260F-22FF-4A98-86BB-059AF1E88AE2}">
      <dgm:prSet custT="1"/>
      <dgm:spPr/>
      <dgm:t>
        <a:bodyPr/>
        <a:lstStyle/>
        <a:p>
          <a:r>
            <a:rPr lang="en-US" sz="1400" dirty="0"/>
            <a:t>Discuss CAPTA and CARA legislation and how it impacts birthing persons and families</a:t>
          </a:r>
        </a:p>
      </dgm:t>
    </dgm:pt>
    <dgm:pt modelId="{963B62A9-643C-4881-8D88-F0BD0ABA41CF}" type="sibTrans" cxnId="{FB738353-D514-49A4-940A-67ADE9C51059}">
      <dgm:prSet phldrT="2" phldr="0"/>
      <dgm:spPr/>
      <dgm:t>
        <a:bodyPr anchor="t"/>
        <a:lstStyle/>
        <a:p>
          <a:r>
            <a:rPr lang="en-US" dirty="0"/>
            <a:t>1</a:t>
          </a:r>
        </a:p>
      </dgm:t>
    </dgm:pt>
    <dgm:pt modelId="{FFB2F57A-E101-4330-81DC-B1E2BF4B9DB4}" type="parTrans" cxnId="{FB738353-D514-49A4-940A-67ADE9C51059}">
      <dgm:prSet/>
      <dgm:spPr/>
      <dgm:t>
        <a:bodyPr/>
        <a:lstStyle/>
        <a:p>
          <a:endParaRPr lang="en-US"/>
        </a:p>
      </dgm:t>
    </dgm:pt>
    <dgm:pt modelId="{FA315258-3FB5-4E1D-AB71-26ED68F40727}">
      <dgm:prSet/>
      <dgm:spPr/>
      <dgm:t>
        <a:bodyPr/>
        <a:lstStyle/>
        <a:p>
          <a:r>
            <a:rPr lang="en-US" dirty="0"/>
            <a:t>Identify resources that are critical to developing a comprehensive Family Care Plan</a:t>
          </a:r>
        </a:p>
      </dgm:t>
    </dgm:pt>
    <dgm:pt modelId="{AF095794-CDB0-437A-941B-2414E3AA0BCB}" type="parTrans" cxnId="{75F632A5-067C-4452-9100-1CBDDC2ED36F}">
      <dgm:prSet/>
      <dgm:spPr/>
      <dgm:t>
        <a:bodyPr/>
        <a:lstStyle/>
        <a:p>
          <a:endParaRPr lang="en-US"/>
        </a:p>
      </dgm:t>
    </dgm:pt>
    <dgm:pt modelId="{6D6D4B51-980B-40EB-8C4C-596EF4991973}" type="sibTrans" cxnId="{75F632A5-067C-4452-9100-1CBDDC2ED36F}">
      <dgm:prSet/>
      <dgm:spPr/>
      <dgm:t>
        <a:bodyPr/>
        <a:lstStyle/>
        <a:p>
          <a:r>
            <a:rPr lang="en-US" dirty="0"/>
            <a:t>5</a:t>
          </a:r>
        </a:p>
      </dgm:t>
    </dgm:pt>
    <dgm:pt modelId="{F6DA832C-26BA-43CF-ACE5-292A5F767018}" type="pres">
      <dgm:prSet presAssocID="{455DD0C3-BF84-4F4A-8CA0-2CB7B20FD90D}" presName="linearFlow" presStyleCnt="0">
        <dgm:presLayoutVars>
          <dgm:dir/>
          <dgm:animLvl val="lvl"/>
          <dgm:resizeHandles val="exact"/>
        </dgm:presLayoutVars>
      </dgm:prSet>
      <dgm:spPr/>
    </dgm:pt>
    <dgm:pt modelId="{9C242D2D-A547-4DB0-9956-76E143262493}" type="pres">
      <dgm:prSet presAssocID="{5E16260F-22FF-4A98-86BB-059AF1E88AE2}" presName="compositeNode" presStyleCnt="0"/>
      <dgm:spPr/>
    </dgm:pt>
    <dgm:pt modelId="{5A6BAF69-F0A6-4B99-8ED4-2F1B87EFDDDD}" type="pres">
      <dgm:prSet presAssocID="{5E16260F-22FF-4A98-86BB-059AF1E88AE2}" presName="parTx" presStyleLbl="node1" presStyleIdx="0" presStyleCnt="0">
        <dgm:presLayoutVars>
          <dgm:chMax val="0"/>
          <dgm:chPref val="0"/>
          <dgm:bulletEnabled val="1"/>
        </dgm:presLayoutVars>
      </dgm:prSet>
      <dgm:spPr/>
    </dgm:pt>
    <dgm:pt modelId="{E2253F5D-02B7-43D9-A774-A04F489A903B}" type="pres">
      <dgm:prSet presAssocID="{5E16260F-22FF-4A98-86BB-059AF1E88AE2}" presName="parSh" presStyleCnt="0"/>
      <dgm:spPr/>
    </dgm:pt>
    <dgm:pt modelId="{3D7541DD-8B22-410C-8BD9-0C406A214C49}" type="pres">
      <dgm:prSet presAssocID="{5E16260F-22FF-4A98-86BB-059AF1E88AE2}" presName="lineNode" presStyleLbl="alignAccFollowNode1" presStyleIdx="0" presStyleCnt="15"/>
      <dgm:spPr/>
    </dgm:pt>
    <dgm:pt modelId="{0E11CB90-A04E-4F35-AA1A-FF4226F20A4B}" type="pres">
      <dgm:prSet presAssocID="{5E16260F-22FF-4A98-86BB-059AF1E88AE2}" presName="lineArrowNode" presStyleLbl="alignAccFollowNode1" presStyleIdx="1" presStyleCnt="15"/>
      <dgm:spPr/>
    </dgm:pt>
    <dgm:pt modelId="{AC6CF77C-9995-48CB-875C-9B15ED4444F3}" type="pres">
      <dgm:prSet presAssocID="{963B62A9-643C-4881-8D88-F0BD0ABA41CF}" presName="sibTransNodeCircle" presStyleLbl="alignNode1" presStyleIdx="0" presStyleCnt="5">
        <dgm:presLayoutVars>
          <dgm:chMax val="0"/>
          <dgm:bulletEnabled/>
        </dgm:presLayoutVars>
      </dgm:prSet>
      <dgm:spPr/>
    </dgm:pt>
    <dgm:pt modelId="{76A38492-38E7-4835-BC88-F5123E9D5956}" type="pres">
      <dgm:prSet presAssocID="{963B62A9-643C-4881-8D88-F0BD0ABA41CF}" presName="spacerBetweenCircleAndCallout" presStyleCnt="0">
        <dgm:presLayoutVars/>
      </dgm:prSet>
      <dgm:spPr/>
    </dgm:pt>
    <dgm:pt modelId="{4381457F-8379-46E8-848A-D76A8F14E2B4}" type="pres">
      <dgm:prSet presAssocID="{5E16260F-22FF-4A98-86BB-059AF1E88AE2}" presName="nodeText" presStyleLbl="alignAccFollowNode1" presStyleIdx="2" presStyleCnt="15">
        <dgm:presLayoutVars>
          <dgm:bulletEnabled val="1"/>
        </dgm:presLayoutVars>
      </dgm:prSet>
      <dgm:spPr/>
    </dgm:pt>
    <dgm:pt modelId="{17C1B70A-886D-4B6C-A16F-01F2B5700EA1}" type="pres">
      <dgm:prSet presAssocID="{963B62A9-643C-4881-8D88-F0BD0ABA41CF}" presName="sibTransComposite" presStyleCnt="0"/>
      <dgm:spPr/>
    </dgm:pt>
    <dgm:pt modelId="{FC569C22-F6E2-4601-BAC2-7F6A75AE4868}" type="pres">
      <dgm:prSet presAssocID="{6504358B-92FD-47E8-B062-930A34395E7B}" presName="compositeNode" presStyleCnt="0"/>
      <dgm:spPr/>
    </dgm:pt>
    <dgm:pt modelId="{08946A7D-200A-460D-886B-0F80C9BB2CE4}" type="pres">
      <dgm:prSet presAssocID="{6504358B-92FD-47E8-B062-930A34395E7B}" presName="parTx" presStyleLbl="node1" presStyleIdx="0" presStyleCnt="0">
        <dgm:presLayoutVars>
          <dgm:chMax val="0"/>
          <dgm:chPref val="0"/>
          <dgm:bulletEnabled val="1"/>
        </dgm:presLayoutVars>
      </dgm:prSet>
      <dgm:spPr/>
    </dgm:pt>
    <dgm:pt modelId="{6AFA53DC-8819-4930-A041-748E121A20F6}" type="pres">
      <dgm:prSet presAssocID="{6504358B-92FD-47E8-B062-930A34395E7B}" presName="parSh" presStyleCnt="0"/>
      <dgm:spPr/>
    </dgm:pt>
    <dgm:pt modelId="{552BE029-5E85-4FC1-BC3E-2AADA0574EC5}" type="pres">
      <dgm:prSet presAssocID="{6504358B-92FD-47E8-B062-930A34395E7B}" presName="lineNode" presStyleLbl="alignAccFollowNode1" presStyleIdx="3" presStyleCnt="15"/>
      <dgm:spPr/>
    </dgm:pt>
    <dgm:pt modelId="{55B43A73-6491-4CDF-9ACC-7402DF9B164E}" type="pres">
      <dgm:prSet presAssocID="{6504358B-92FD-47E8-B062-930A34395E7B}" presName="lineArrowNode" presStyleLbl="alignAccFollowNode1" presStyleIdx="4" presStyleCnt="15"/>
      <dgm:spPr/>
    </dgm:pt>
    <dgm:pt modelId="{6F665878-3121-46CD-813E-8D49A1D9E3FD}" type="pres">
      <dgm:prSet presAssocID="{8A3A6125-3318-41FD-A34A-536916FCFAB0}" presName="sibTransNodeCircle" presStyleLbl="alignNode1" presStyleIdx="1" presStyleCnt="5">
        <dgm:presLayoutVars>
          <dgm:chMax val="0"/>
          <dgm:bulletEnabled/>
        </dgm:presLayoutVars>
      </dgm:prSet>
      <dgm:spPr/>
    </dgm:pt>
    <dgm:pt modelId="{D93FA5A4-889B-49D9-B2F4-047A9B17EB30}" type="pres">
      <dgm:prSet presAssocID="{8A3A6125-3318-41FD-A34A-536916FCFAB0}" presName="spacerBetweenCircleAndCallout" presStyleCnt="0">
        <dgm:presLayoutVars/>
      </dgm:prSet>
      <dgm:spPr/>
    </dgm:pt>
    <dgm:pt modelId="{BFC054D1-1ACA-4898-AB7B-3791AF077E83}" type="pres">
      <dgm:prSet presAssocID="{6504358B-92FD-47E8-B062-930A34395E7B}" presName="nodeText" presStyleLbl="alignAccFollowNode1" presStyleIdx="5" presStyleCnt="15" custLinFactNeighborX="-401">
        <dgm:presLayoutVars>
          <dgm:bulletEnabled val="1"/>
        </dgm:presLayoutVars>
      </dgm:prSet>
      <dgm:spPr/>
    </dgm:pt>
    <dgm:pt modelId="{A304886D-523C-4EEA-94EF-9B96091D16E2}" type="pres">
      <dgm:prSet presAssocID="{8A3A6125-3318-41FD-A34A-536916FCFAB0}" presName="sibTransComposite" presStyleCnt="0"/>
      <dgm:spPr/>
    </dgm:pt>
    <dgm:pt modelId="{D59C0BBC-8B75-4343-B801-4500A31E76F7}" type="pres">
      <dgm:prSet presAssocID="{D4685FC8-D200-4031-B1F9-F613B8FBFB21}" presName="compositeNode" presStyleCnt="0"/>
      <dgm:spPr/>
    </dgm:pt>
    <dgm:pt modelId="{A6286828-7B9A-4698-9CF8-03A6DFF6D794}" type="pres">
      <dgm:prSet presAssocID="{D4685FC8-D200-4031-B1F9-F613B8FBFB21}" presName="parTx" presStyleLbl="node1" presStyleIdx="0" presStyleCnt="0">
        <dgm:presLayoutVars>
          <dgm:chMax val="0"/>
          <dgm:chPref val="0"/>
          <dgm:bulletEnabled val="1"/>
        </dgm:presLayoutVars>
      </dgm:prSet>
      <dgm:spPr/>
    </dgm:pt>
    <dgm:pt modelId="{F31A89DF-676E-41B8-A823-5D08D9242238}" type="pres">
      <dgm:prSet presAssocID="{D4685FC8-D200-4031-B1F9-F613B8FBFB21}" presName="parSh" presStyleCnt="0"/>
      <dgm:spPr/>
    </dgm:pt>
    <dgm:pt modelId="{D5E0E093-CF88-4776-AAA6-5B0208D725FC}" type="pres">
      <dgm:prSet presAssocID="{D4685FC8-D200-4031-B1F9-F613B8FBFB21}" presName="lineNode" presStyleLbl="alignAccFollowNode1" presStyleIdx="6" presStyleCnt="15"/>
      <dgm:spPr/>
    </dgm:pt>
    <dgm:pt modelId="{F903C3BA-55EE-4B83-ADDA-0BF45E1212D0}" type="pres">
      <dgm:prSet presAssocID="{D4685FC8-D200-4031-B1F9-F613B8FBFB21}" presName="lineArrowNode" presStyleLbl="alignAccFollowNode1" presStyleIdx="7" presStyleCnt="15"/>
      <dgm:spPr/>
    </dgm:pt>
    <dgm:pt modelId="{40269745-CD2C-42FA-B734-FAD7BC76392A}" type="pres">
      <dgm:prSet presAssocID="{A41B9F69-2749-490F-99E2-111F9D688F16}" presName="sibTransNodeCircle" presStyleLbl="alignNode1" presStyleIdx="2" presStyleCnt="5">
        <dgm:presLayoutVars>
          <dgm:chMax val="0"/>
          <dgm:bulletEnabled/>
        </dgm:presLayoutVars>
      </dgm:prSet>
      <dgm:spPr/>
    </dgm:pt>
    <dgm:pt modelId="{3C3D5ABD-A9C6-4495-AC6F-B09C04607BCE}" type="pres">
      <dgm:prSet presAssocID="{A41B9F69-2749-490F-99E2-111F9D688F16}" presName="spacerBetweenCircleAndCallout" presStyleCnt="0">
        <dgm:presLayoutVars/>
      </dgm:prSet>
      <dgm:spPr/>
    </dgm:pt>
    <dgm:pt modelId="{0D03835B-3421-4B04-9EBB-076DEDB69A3D}" type="pres">
      <dgm:prSet presAssocID="{D4685FC8-D200-4031-B1F9-F613B8FBFB21}" presName="nodeText" presStyleLbl="alignAccFollowNode1" presStyleIdx="8" presStyleCnt="15">
        <dgm:presLayoutVars>
          <dgm:bulletEnabled val="1"/>
        </dgm:presLayoutVars>
      </dgm:prSet>
      <dgm:spPr/>
    </dgm:pt>
    <dgm:pt modelId="{37FB9CA4-7039-4159-9C8B-8B079EF60FBB}" type="pres">
      <dgm:prSet presAssocID="{A41B9F69-2749-490F-99E2-111F9D688F16}" presName="sibTransComposite" presStyleCnt="0"/>
      <dgm:spPr/>
    </dgm:pt>
    <dgm:pt modelId="{5C15B5BD-A77B-4089-9749-81DB3BA9D1A6}" type="pres">
      <dgm:prSet presAssocID="{E5AD6581-98FE-4D41-94C7-84F219E61F9D}" presName="compositeNode" presStyleCnt="0"/>
      <dgm:spPr/>
    </dgm:pt>
    <dgm:pt modelId="{5647FA41-BB4A-4C67-AD50-A2BDC9385309}" type="pres">
      <dgm:prSet presAssocID="{E5AD6581-98FE-4D41-94C7-84F219E61F9D}" presName="parTx" presStyleLbl="node1" presStyleIdx="0" presStyleCnt="0">
        <dgm:presLayoutVars>
          <dgm:chMax val="0"/>
          <dgm:chPref val="0"/>
          <dgm:bulletEnabled val="1"/>
        </dgm:presLayoutVars>
      </dgm:prSet>
      <dgm:spPr/>
    </dgm:pt>
    <dgm:pt modelId="{13E525E2-E04D-4110-92FA-5BCFBE787ECB}" type="pres">
      <dgm:prSet presAssocID="{E5AD6581-98FE-4D41-94C7-84F219E61F9D}" presName="parSh" presStyleCnt="0"/>
      <dgm:spPr/>
    </dgm:pt>
    <dgm:pt modelId="{13FB7450-38C4-435D-B725-513BC6E4AC3B}" type="pres">
      <dgm:prSet presAssocID="{E5AD6581-98FE-4D41-94C7-84F219E61F9D}" presName="lineNode" presStyleLbl="alignAccFollowNode1" presStyleIdx="9" presStyleCnt="15"/>
      <dgm:spPr/>
    </dgm:pt>
    <dgm:pt modelId="{941F5D5B-0D56-4722-BF50-EEF7CA9B22CF}" type="pres">
      <dgm:prSet presAssocID="{E5AD6581-98FE-4D41-94C7-84F219E61F9D}" presName="lineArrowNode" presStyleLbl="alignAccFollowNode1" presStyleIdx="10" presStyleCnt="15"/>
      <dgm:spPr/>
    </dgm:pt>
    <dgm:pt modelId="{E6834E05-D0CE-4F0F-9013-5B845807189C}" type="pres">
      <dgm:prSet presAssocID="{5CB3E961-4E48-43C1-8CA2-D296A975F16B}" presName="sibTransNodeCircle" presStyleLbl="alignNode1" presStyleIdx="3" presStyleCnt="5">
        <dgm:presLayoutVars>
          <dgm:chMax val="0"/>
          <dgm:bulletEnabled/>
        </dgm:presLayoutVars>
      </dgm:prSet>
      <dgm:spPr/>
    </dgm:pt>
    <dgm:pt modelId="{43130D7C-AF09-4BE0-9AAE-2B971135FFED}" type="pres">
      <dgm:prSet presAssocID="{5CB3E961-4E48-43C1-8CA2-D296A975F16B}" presName="spacerBetweenCircleAndCallout" presStyleCnt="0">
        <dgm:presLayoutVars/>
      </dgm:prSet>
      <dgm:spPr/>
    </dgm:pt>
    <dgm:pt modelId="{F03587EB-4056-42AC-8B92-28C3AD43F231}" type="pres">
      <dgm:prSet presAssocID="{E5AD6581-98FE-4D41-94C7-84F219E61F9D}" presName="nodeText" presStyleLbl="alignAccFollowNode1" presStyleIdx="11" presStyleCnt="15">
        <dgm:presLayoutVars>
          <dgm:bulletEnabled val="1"/>
        </dgm:presLayoutVars>
      </dgm:prSet>
      <dgm:spPr/>
    </dgm:pt>
    <dgm:pt modelId="{F942BA6E-2A4C-4B98-9E21-1AF6EF87114D}" type="pres">
      <dgm:prSet presAssocID="{5CB3E961-4E48-43C1-8CA2-D296A975F16B}" presName="sibTransComposite" presStyleCnt="0"/>
      <dgm:spPr/>
    </dgm:pt>
    <dgm:pt modelId="{6ADCDFD6-D8D9-4150-BE1B-7083C6329D07}" type="pres">
      <dgm:prSet presAssocID="{FA315258-3FB5-4E1D-AB71-26ED68F40727}" presName="compositeNode" presStyleCnt="0"/>
      <dgm:spPr/>
    </dgm:pt>
    <dgm:pt modelId="{03C5922A-E3A3-4DE2-83EE-219C551DC8FD}" type="pres">
      <dgm:prSet presAssocID="{FA315258-3FB5-4E1D-AB71-26ED68F40727}" presName="parTx" presStyleLbl="node1" presStyleIdx="0" presStyleCnt="0">
        <dgm:presLayoutVars>
          <dgm:chMax val="0"/>
          <dgm:chPref val="0"/>
          <dgm:bulletEnabled val="1"/>
        </dgm:presLayoutVars>
      </dgm:prSet>
      <dgm:spPr/>
    </dgm:pt>
    <dgm:pt modelId="{3479448A-5135-4D32-AC64-7C2EC7245099}" type="pres">
      <dgm:prSet presAssocID="{FA315258-3FB5-4E1D-AB71-26ED68F40727}" presName="parSh" presStyleCnt="0"/>
      <dgm:spPr/>
    </dgm:pt>
    <dgm:pt modelId="{0D73A67C-7D4F-4ACA-8A65-AC5357B3168D}" type="pres">
      <dgm:prSet presAssocID="{FA315258-3FB5-4E1D-AB71-26ED68F40727}" presName="lineNode" presStyleLbl="alignAccFollowNode1" presStyleIdx="12" presStyleCnt="15"/>
      <dgm:spPr/>
    </dgm:pt>
    <dgm:pt modelId="{C462B296-9636-48B0-AAF2-FFC6A7308ADA}" type="pres">
      <dgm:prSet presAssocID="{FA315258-3FB5-4E1D-AB71-26ED68F40727}" presName="lineArrowNode" presStyleLbl="alignAccFollowNode1" presStyleIdx="13" presStyleCnt="15"/>
      <dgm:spPr/>
    </dgm:pt>
    <dgm:pt modelId="{10BFA923-5C6D-4222-9E55-3549A80B373A}" type="pres">
      <dgm:prSet presAssocID="{6D6D4B51-980B-40EB-8C4C-596EF4991973}" presName="sibTransNodeCircle" presStyleLbl="alignNode1" presStyleIdx="4" presStyleCnt="5">
        <dgm:presLayoutVars>
          <dgm:chMax val="0"/>
          <dgm:bulletEnabled/>
        </dgm:presLayoutVars>
      </dgm:prSet>
      <dgm:spPr/>
    </dgm:pt>
    <dgm:pt modelId="{5DB1E3E6-CEF3-4132-8C69-0509EEB8C5F4}" type="pres">
      <dgm:prSet presAssocID="{6D6D4B51-980B-40EB-8C4C-596EF4991973}" presName="spacerBetweenCircleAndCallout" presStyleCnt="0">
        <dgm:presLayoutVars/>
      </dgm:prSet>
      <dgm:spPr/>
    </dgm:pt>
    <dgm:pt modelId="{49838F2A-43A7-4836-AFB6-C6DC028532FF}" type="pres">
      <dgm:prSet presAssocID="{FA315258-3FB5-4E1D-AB71-26ED68F40727}" presName="nodeText" presStyleLbl="alignAccFollowNode1" presStyleIdx="14" presStyleCnt="15">
        <dgm:presLayoutVars>
          <dgm:bulletEnabled val="1"/>
        </dgm:presLayoutVars>
      </dgm:prSet>
      <dgm:spPr/>
    </dgm:pt>
  </dgm:ptLst>
  <dgm:cxnLst>
    <dgm:cxn modelId="{A7A98202-8D86-4D3D-969F-C8697E6AF853}" type="presOf" srcId="{455DD0C3-BF84-4F4A-8CA0-2CB7B20FD90D}" destId="{F6DA832C-26BA-43CF-ACE5-292A5F767018}" srcOrd="0" destOrd="0" presId="urn:microsoft.com/office/officeart/2016/7/layout/LinearArrowProcessNumbered"/>
    <dgm:cxn modelId="{1EA92D04-A207-4CBA-8B65-97674F466861}" type="presOf" srcId="{8A3A6125-3318-41FD-A34A-536916FCFAB0}" destId="{6F665878-3121-46CD-813E-8D49A1D9E3FD}" srcOrd="0" destOrd="0" presId="urn:microsoft.com/office/officeart/2016/7/layout/LinearArrowProcessNumbered"/>
    <dgm:cxn modelId="{EAEEFC0C-243E-4D59-A4DD-34AD8005F020}" srcId="{455DD0C3-BF84-4F4A-8CA0-2CB7B20FD90D}" destId="{6504358B-92FD-47E8-B062-930A34395E7B}" srcOrd="1" destOrd="0" parTransId="{C559410E-9F20-4712-8863-AA280E7288D2}" sibTransId="{8A3A6125-3318-41FD-A34A-536916FCFAB0}"/>
    <dgm:cxn modelId="{DF03583A-F257-4D2A-AB03-4B3DE13209AB}" type="presOf" srcId="{963B62A9-643C-4881-8D88-F0BD0ABA41CF}" destId="{AC6CF77C-9995-48CB-875C-9B15ED4444F3}" srcOrd="0" destOrd="0" presId="urn:microsoft.com/office/officeart/2016/7/layout/LinearArrowProcessNumbered"/>
    <dgm:cxn modelId="{4DF99751-24A0-4DF3-9100-608A5F8AFA13}" type="presOf" srcId="{5E16260F-22FF-4A98-86BB-059AF1E88AE2}" destId="{4381457F-8379-46E8-848A-D76A8F14E2B4}" srcOrd="0" destOrd="0" presId="urn:microsoft.com/office/officeart/2016/7/layout/LinearArrowProcessNumbered"/>
    <dgm:cxn modelId="{FB738353-D514-49A4-940A-67ADE9C51059}" srcId="{455DD0C3-BF84-4F4A-8CA0-2CB7B20FD90D}" destId="{5E16260F-22FF-4A98-86BB-059AF1E88AE2}" srcOrd="0" destOrd="0" parTransId="{FFB2F57A-E101-4330-81DC-B1E2BF4B9DB4}" sibTransId="{963B62A9-643C-4881-8D88-F0BD0ABA41CF}"/>
    <dgm:cxn modelId="{73B37B87-6364-41B4-B572-B774ADFC632C}" type="presOf" srcId="{6D6D4B51-980B-40EB-8C4C-596EF4991973}" destId="{10BFA923-5C6D-4222-9E55-3549A80B373A}" srcOrd="0" destOrd="0" presId="urn:microsoft.com/office/officeart/2016/7/layout/LinearArrowProcessNumbered"/>
    <dgm:cxn modelId="{11CDE791-778B-4A74-819E-2D0058975566}" type="presOf" srcId="{D4685FC8-D200-4031-B1F9-F613B8FBFB21}" destId="{0D03835B-3421-4B04-9EBB-076DEDB69A3D}" srcOrd="0" destOrd="0" presId="urn:microsoft.com/office/officeart/2016/7/layout/LinearArrowProcessNumbered"/>
    <dgm:cxn modelId="{0A93789A-9EE5-413D-98BB-8882D94C800E}" srcId="{455DD0C3-BF84-4F4A-8CA0-2CB7B20FD90D}" destId="{E5AD6581-98FE-4D41-94C7-84F219E61F9D}" srcOrd="3" destOrd="0" parTransId="{B0DF6359-14AC-4FEB-ADFA-CFC90AE1863C}" sibTransId="{5CB3E961-4E48-43C1-8CA2-D296A975F16B}"/>
    <dgm:cxn modelId="{75F632A5-067C-4452-9100-1CBDDC2ED36F}" srcId="{455DD0C3-BF84-4F4A-8CA0-2CB7B20FD90D}" destId="{FA315258-3FB5-4E1D-AB71-26ED68F40727}" srcOrd="4" destOrd="0" parTransId="{AF095794-CDB0-437A-941B-2414E3AA0BCB}" sibTransId="{6D6D4B51-980B-40EB-8C4C-596EF4991973}"/>
    <dgm:cxn modelId="{4E909BCD-13CD-440A-8436-B4D285849F2A}" type="presOf" srcId="{E5AD6581-98FE-4D41-94C7-84F219E61F9D}" destId="{F03587EB-4056-42AC-8B92-28C3AD43F231}" srcOrd="0" destOrd="0" presId="urn:microsoft.com/office/officeart/2016/7/layout/LinearArrowProcessNumbered"/>
    <dgm:cxn modelId="{E51BA8D2-4E16-4C4C-88F5-E87E73658820}" type="presOf" srcId="{FA315258-3FB5-4E1D-AB71-26ED68F40727}" destId="{49838F2A-43A7-4836-AFB6-C6DC028532FF}" srcOrd="0" destOrd="0" presId="urn:microsoft.com/office/officeart/2016/7/layout/LinearArrowProcessNumbered"/>
    <dgm:cxn modelId="{B48813D3-3802-44DA-B497-B545F0A11889}" type="presOf" srcId="{5CB3E961-4E48-43C1-8CA2-D296A975F16B}" destId="{E6834E05-D0CE-4F0F-9013-5B845807189C}" srcOrd="0" destOrd="0" presId="urn:microsoft.com/office/officeart/2016/7/layout/LinearArrowProcessNumbered"/>
    <dgm:cxn modelId="{802667E8-A704-4B0D-BBA8-CCA240416FF5}" type="presOf" srcId="{6504358B-92FD-47E8-B062-930A34395E7B}" destId="{BFC054D1-1ACA-4898-AB7B-3791AF077E83}" srcOrd="0" destOrd="0" presId="urn:microsoft.com/office/officeart/2016/7/layout/LinearArrowProcessNumbered"/>
    <dgm:cxn modelId="{B82A8AEF-5BF8-46B4-AC68-08F34D552075}" type="presOf" srcId="{A41B9F69-2749-490F-99E2-111F9D688F16}" destId="{40269745-CD2C-42FA-B734-FAD7BC76392A}" srcOrd="0" destOrd="0" presId="urn:microsoft.com/office/officeart/2016/7/layout/LinearArrowProcessNumbered"/>
    <dgm:cxn modelId="{C64100F4-59A0-499D-AF51-01AB98D9863C}" srcId="{455DD0C3-BF84-4F4A-8CA0-2CB7B20FD90D}" destId="{D4685FC8-D200-4031-B1F9-F613B8FBFB21}" srcOrd="2" destOrd="0" parTransId="{BE25C507-2A40-44BF-B1CD-0EF796F187ED}" sibTransId="{A41B9F69-2749-490F-99E2-111F9D688F16}"/>
    <dgm:cxn modelId="{0CD0621E-BF20-44A9-9FBF-3D71E6709CFA}" type="presParOf" srcId="{F6DA832C-26BA-43CF-ACE5-292A5F767018}" destId="{9C242D2D-A547-4DB0-9956-76E143262493}" srcOrd="0" destOrd="0" presId="urn:microsoft.com/office/officeart/2016/7/layout/LinearArrowProcessNumbered"/>
    <dgm:cxn modelId="{64F8F5C9-F8EF-4E9C-BD43-333E16948A6B}" type="presParOf" srcId="{9C242D2D-A547-4DB0-9956-76E143262493}" destId="{5A6BAF69-F0A6-4B99-8ED4-2F1B87EFDDDD}" srcOrd="0" destOrd="0" presId="urn:microsoft.com/office/officeart/2016/7/layout/LinearArrowProcessNumbered"/>
    <dgm:cxn modelId="{8A6F2967-5764-401D-BFE6-7ED1CD55ACA1}" type="presParOf" srcId="{9C242D2D-A547-4DB0-9956-76E143262493}" destId="{E2253F5D-02B7-43D9-A774-A04F489A903B}" srcOrd="1" destOrd="0" presId="urn:microsoft.com/office/officeart/2016/7/layout/LinearArrowProcessNumbered"/>
    <dgm:cxn modelId="{1DEBCF39-DDDA-46D5-A0DB-38E7F18B5698}" type="presParOf" srcId="{E2253F5D-02B7-43D9-A774-A04F489A903B}" destId="{3D7541DD-8B22-410C-8BD9-0C406A214C49}" srcOrd="0" destOrd="0" presId="urn:microsoft.com/office/officeart/2016/7/layout/LinearArrowProcessNumbered"/>
    <dgm:cxn modelId="{E85ED9D3-CB63-46E9-BBF0-9AFB4D8F21F7}" type="presParOf" srcId="{E2253F5D-02B7-43D9-A774-A04F489A903B}" destId="{0E11CB90-A04E-4F35-AA1A-FF4226F20A4B}" srcOrd="1" destOrd="0" presId="urn:microsoft.com/office/officeart/2016/7/layout/LinearArrowProcessNumbered"/>
    <dgm:cxn modelId="{2CFF41AF-CE11-4534-AEE9-86E8554E55C1}" type="presParOf" srcId="{E2253F5D-02B7-43D9-A774-A04F489A903B}" destId="{AC6CF77C-9995-48CB-875C-9B15ED4444F3}" srcOrd="2" destOrd="0" presId="urn:microsoft.com/office/officeart/2016/7/layout/LinearArrowProcessNumbered"/>
    <dgm:cxn modelId="{6E6F1BDE-99A7-4C5D-A4B1-DFEBD1217616}" type="presParOf" srcId="{E2253F5D-02B7-43D9-A774-A04F489A903B}" destId="{76A38492-38E7-4835-BC88-F5123E9D5956}" srcOrd="3" destOrd="0" presId="urn:microsoft.com/office/officeart/2016/7/layout/LinearArrowProcessNumbered"/>
    <dgm:cxn modelId="{A022E541-3216-48BA-9328-DA118CE12EE0}" type="presParOf" srcId="{9C242D2D-A547-4DB0-9956-76E143262493}" destId="{4381457F-8379-46E8-848A-D76A8F14E2B4}" srcOrd="2" destOrd="0" presId="urn:microsoft.com/office/officeart/2016/7/layout/LinearArrowProcessNumbered"/>
    <dgm:cxn modelId="{47D07432-AFE9-486C-949F-738F51F88CFC}" type="presParOf" srcId="{F6DA832C-26BA-43CF-ACE5-292A5F767018}" destId="{17C1B70A-886D-4B6C-A16F-01F2B5700EA1}" srcOrd="1" destOrd="0" presId="urn:microsoft.com/office/officeart/2016/7/layout/LinearArrowProcessNumbered"/>
    <dgm:cxn modelId="{317AC8C3-F713-4B8C-B9C3-A1A3086720D1}" type="presParOf" srcId="{F6DA832C-26BA-43CF-ACE5-292A5F767018}" destId="{FC569C22-F6E2-4601-BAC2-7F6A75AE4868}" srcOrd="2" destOrd="0" presId="urn:microsoft.com/office/officeart/2016/7/layout/LinearArrowProcessNumbered"/>
    <dgm:cxn modelId="{CEF66DEE-F924-44CF-91DC-1EF197A7A022}" type="presParOf" srcId="{FC569C22-F6E2-4601-BAC2-7F6A75AE4868}" destId="{08946A7D-200A-460D-886B-0F80C9BB2CE4}" srcOrd="0" destOrd="0" presId="urn:microsoft.com/office/officeart/2016/7/layout/LinearArrowProcessNumbered"/>
    <dgm:cxn modelId="{620F5F7E-62F8-4F31-959D-9369D433B4D4}" type="presParOf" srcId="{FC569C22-F6E2-4601-BAC2-7F6A75AE4868}" destId="{6AFA53DC-8819-4930-A041-748E121A20F6}" srcOrd="1" destOrd="0" presId="urn:microsoft.com/office/officeart/2016/7/layout/LinearArrowProcessNumbered"/>
    <dgm:cxn modelId="{A2026142-8BB5-430A-BFD6-CE790B9055BD}" type="presParOf" srcId="{6AFA53DC-8819-4930-A041-748E121A20F6}" destId="{552BE029-5E85-4FC1-BC3E-2AADA0574EC5}" srcOrd="0" destOrd="0" presId="urn:microsoft.com/office/officeart/2016/7/layout/LinearArrowProcessNumbered"/>
    <dgm:cxn modelId="{E711867A-C16F-4186-859F-021134F7DC32}" type="presParOf" srcId="{6AFA53DC-8819-4930-A041-748E121A20F6}" destId="{55B43A73-6491-4CDF-9ACC-7402DF9B164E}" srcOrd="1" destOrd="0" presId="urn:microsoft.com/office/officeart/2016/7/layout/LinearArrowProcessNumbered"/>
    <dgm:cxn modelId="{DC0D08BC-F1D8-4630-8052-41DE34B6647C}" type="presParOf" srcId="{6AFA53DC-8819-4930-A041-748E121A20F6}" destId="{6F665878-3121-46CD-813E-8D49A1D9E3FD}" srcOrd="2" destOrd="0" presId="urn:microsoft.com/office/officeart/2016/7/layout/LinearArrowProcessNumbered"/>
    <dgm:cxn modelId="{D6EFF350-9E33-4303-B8CE-8DF069DCA5BB}" type="presParOf" srcId="{6AFA53DC-8819-4930-A041-748E121A20F6}" destId="{D93FA5A4-889B-49D9-B2F4-047A9B17EB30}" srcOrd="3" destOrd="0" presId="urn:microsoft.com/office/officeart/2016/7/layout/LinearArrowProcessNumbered"/>
    <dgm:cxn modelId="{EC5BE7AC-B31A-4323-B711-BEF5124B6942}" type="presParOf" srcId="{FC569C22-F6E2-4601-BAC2-7F6A75AE4868}" destId="{BFC054D1-1ACA-4898-AB7B-3791AF077E83}" srcOrd="2" destOrd="0" presId="urn:microsoft.com/office/officeart/2016/7/layout/LinearArrowProcessNumbered"/>
    <dgm:cxn modelId="{25C1E817-C02D-4BB1-B4F8-EDA29C4079C5}" type="presParOf" srcId="{F6DA832C-26BA-43CF-ACE5-292A5F767018}" destId="{A304886D-523C-4EEA-94EF-9B96091D16E2}" srcOrd="3" destOrd="0" presId="urn:microsoft.com/office/officeart/2016/7/layout/LinearArrowProcessNumbered"/>
    <dgm:cxn modelId="{089B4C2E-B93F-4B87-A74A-24DDB3B5E382}" type="presParOf" srcId="{F6DA832C-26BA-43CF-ACE5-292A5F767018}" destId="{D59C0BBC-8B75-4343-B801-4500A31E76F7}" srcOrd="4" destOrd="0" presId="urn:microsoft.com/office/officeart/2016/7/layout/LinearArrowProcessNumbered"/>
    <dgm:cxn modelId="{834859CF-C421-4CA7-ABBA-601B7C18A789}" type="presParOf" srcId="{D59C0BBC-8B75-4343-B801-4500A31E76F7}" destId="{A6286828-7B9A-4698-9CF8-03A6DFF6D794}" srcOrd="0" destOrd="0" presId="urn:microsoft.com/office/officeart/2016/7/layout/LinearArrowProcessNumbered"/>
    <dgm:cxn modelId="{71933197-C5DC-4FC6-83F3-47D7F3D43E40}" type="presParOf" srcId="{D59C0BBC-8B75-4343-B801-4500A31E76F7}" destId="{F31A89DF-676E-41B8-A823-5D08D9242238}" srcOrd="1" destOrd="0" presId="urn:microsoft.com/office/officeart/2016/7/layout/LinearArrowProcessNumbered"/>
    <dgm:cxn modelId="{4FC43924-4967-499E-85E1-C5E74A71025D}" type="presParOf" srcId="{F31A89DF-676E-41B8-A823-5D08D9242238}" destId="{D5E0E093-CF88-4776-AAA6-5B0208D725FC}" srcOrd="0" destOrd="0" presId="urn:microsoft.com/office/officeart/2016/7/layout/LinearArrowProcessNumbered"/>
    <dgm:cxn modelId="{57A02632-8D33-43B5-9C40-62FE024242C4}" type="presParOf" srcId="{F31A89DF-676E-41B8-A823-5D08D9242238}" destId="{F903C3BA-55EE-4B83-ADDA-0BF45E1212D0}" srcOrd="1" destOrd="0" presId="urn:microsoft.com/office/officeart/2016/7/layout/LinearArrowProcessNumbered"/>
    <dgm:cxn modelId="{440D9DFF-4DC2-4DDB-AA14-2BFE851D4196}" type="presParOf" srcId="{F31A89DF-676E-41B8-A823-5D08D9242238}" destId="{40269745-CD2C-42FA-B734-FAD7BC76392A}" srcOrd="2" destOrd="0" presId="urn:microsoft.com/office/officeart/2016/7/layout/LinearArrowProcessNumbered"/>
    <dgm:cxn modelId="{CE5C661B-EFD1-427E-B66E-DF55953AF730}" type="presParOf" srcId="{F31A89DF-676E-41B8-A823-5D08D9242238}" destId="{3C3D5ABD-A9C6-4495-AC6F-B09C04607BCE}" srcOrd="3" destOrd="0" presId="urn:microsoft.com/office/officeart/2016/7/layout/LinearArrowProcessNumbered"/>
    <dgm:cxn modelId="{200311E6-F73E-4AC0-9FBF-CA1C2E560E42}" type="presParOf" srcId="{D59C0BBC-8B75-4343-B801-4500A31E76F7}" destId="{0D03835B-3421-4B04-9EBB-076DEDB69A3D}" srcOrd="2" destOrd="0" presId="urn:microsoft.com/office/officeart/2016/7/layout/LinearArrowProcessNumbered"/>
    <dgm:cxn modelId="{D887FB8C-1875-4E5E-8101-491D2E1145A3}" type="presParOf" srcId="{F6DA832C-26BA-43CF-ACE5-292A5F767018}" destId="{37FB9CA4-7039-4159-9C8B-8B079EF60FBB}" srcOrd="5" destOrd="0" presId="urn:microsoft.com/office/officeart/2016/7/layout/LinearArrowProcessNumbered"/>
    <dgm:cxn modelId="{B927AE4B-CE43-46A7-A8BE-C345F5AF59ED}" type="presParOf" srcId="{F6DA832C-26BA-43CF-ACE5-292A5F767018}" destId="{5C15B5BD-A77B-4089-9749-81DB3BA9D1A6}" srcOrd="6" destOrd="0" presId="urn:microsoft.com/office/officeart/2016/7/layout/LinearArrowProcessNumbered"/>
    <dgm:cxn modelId="{C26E6ED4-7BCE-4446-A8F0-4505868584F5}" type="presParOf" srcId="{5C15B5BD-A77B-4089-9749-81DB3BA9D1A6}" destId="{5647FA41-BB4A-4C67-AD50-A2BDC9385309}" srcOrd="0" destOrd="0" presId="urn:microsoft.com/office/officeart/2016/7/layout/LinearArrowProcessNumbered"/>
    <dgm:cxn modelId="{448F10DA-9A06-49C4-BC96-F47F45483110}" type="presParOf" srcId="{5C15B5BD-A77B-4089-9749-81DB3BA9D1A6}" destId="{13E525E2-E04D-4110-92FA-5BCFBE787ECB}" srcOrd="1" destOrd="0" presId="urn:microsoft.com/office/officeart/2016/7/layout/LinearArrowProcessNumbered"/>
    <dgm:cxn modelId="{82630B80-EF51-4AF7-B425-316A0D395A56}" type="presParOf" srcId="{13E525E2-E04D-4110-92FA-5BCFBE787ECB}" destId="{13FB7450-38C4-435D-B725-513BC6E4AC3B}" srcOrd="0" destOrd="0" presId="urn:microsoft.com/office/officeart/2016/7/layout/LinearArrowProcessNumbered"/>
    <dgm:cxn modelId="{CA8ACF40-4201-4A4E-8A88-7BE4BD45CB15}" type="presParOf" srcId="{13E525E2-E04D-4110-92FA-5BCFBE787ECB}" destId="{941F5D5B-0D56-4722-BF50-EEF7CA9B22CF}" srcOrd="1" destOrd="0" presId="urn:microsoft.com/office/officeart/2016/7/layout/LinearArrowProcessNumbered"/>
    <dgm:cxn modelId="{E47C0F0D-FB4F-446B-A00D-729A96EDB25F}" type="presParOf" srcId="{13E525E2-E04D-4110-92FA-5BCFBE787ECB}" destId="{E6834E05-D0CE-4F0F-9013-5B845807189C}" srcOrd="2" destOrd="0" presId="urn:microsoft.com/office/officeart/2016/7/layout/LinearArrowProcessNumbered"/>
    <dgm:cxn modelId="{0698A08D-6B01-4C0A-AAFA-46E0C15B0F16}" type="presParOf" srcId="{13E525E2-E04D-4110-92FA-5BCFBE787ECB}" destId="{43130D7C-AF09-4BE0-9AAE-2B971135FFED}" srcOrd="3" destOrd="0" presId="urn:microsoft.com/office/officeart/2016/7/layout/LinearArrowProcessNumbered"/>
    <dgm:cxn modelId="{4A407852-2A25-4CAC-8211-EB59C55D8289}" type="presParOf" srcId="{5C15B5BD-A77B-4089-9749-81DB3BA9D1A6}" destId="{F03587EB-4056-42AC-8B92-28C3AD43F231}" srcOrd="2" destOrd="0" presId="urn:microsoft.com/office/officeart/2016/7/layout/LinearArrowProcessNumbered"/>
    <dgm:cxn modelId="{7BDA4F84-9161-4EE9-A11B-28B39C389AF9}" type="presParOf" srcId="{F6DA832C-26BA-43CF-ACE5-292A5F767018}" destId="{F942BA6E-2A4C-4B98-9E21-1AF6EF87114D}" srcOrd="7" destOrd="0" presId="urn:microsoft.com/office/officeart/2016/7/layout/LinearArrowProcessNumbered"/>
    <dgm:cxn modelId="{8F0AF4A7-AC6C-475E-97AD-232EEE4EB137}" type="presParOf" srcId="{F6DA832C-26BA-43CF-ACE5-292A5F767018}" destId="{6ADCDFD6-D8D9-4150-BE1B-7083C6329D07}" srcOrd="8" destOrd="0" presId="urn:microsoft.com/office/officeart/2016/7/layout/LinearArrowProcessNumbered"/>
    <dgm:cxn modelId="{F9DAA04D-875A-4D9F-932C-DCFB52CF2EBA}" type="presParOf" srcId="{6ADCDFD6-D8D9-4150-BE1B-7083C6329D07}" destId="{03C5922A-E3A3-4DE2-83EE-219C551DC8FD}" srcOrd="0" destOrd="0" presId="urn:microsoft.com/office/officeart/2016/7/layout/LinearArrowProcessNumbered"/>
    <dgm:cxn modelId="{8DF241FC-6388-464D-A8C2-1B2001420ED2}" type="presParOf" srcId="{6ADCDFD6-D8D9-4150-BE1B-7083C6329D07}" destId="{3479448A-5135-4D32-AC64-7C2EC7245099}" srcOrd="1" destOrd="0" presId="urn:microsoft.com/office/officeart/2016/7/layout/LinearArrowProcessNumbered"/>
    <dgm:cxn modelId="{4A4F5B0A-B8E3-43FE-95BC-CD10A8C3D2E2}" type="presParOf" srcId="{3479448A-5135-4D32-AC64-7C2EC7245099}" destId="{0D73A67C-7D4F-4ACA-8A65-AC5357B3168D}" srcOrd="0" destOrd="0" presId="urn:microsoft.com/office/officeart/2016/7/layout/LinearArrowProcessNumbered"/>
    <dgm:cxn modelId="{5BBE97B6-9A3A-43D0-B59C-179A067E6677}" type="presParOf" srcId="{3479448A-5135-4D32-AC64-7C2EC7245099}" destId="{C462B296-9636-48B0-AAF2-FFC6A7308ADA}" srcOrd="1" destOrd="0" presId="urn:microsoft.com/office/officeart/2016/7/layout/LinearArrowProcessNumbered"/>
    <dgm:cxn modelId="{F5D781CB-AC72-4754-9DE6-F9368242928C}" type="presParOf" srcId="{3479448A-5135-4D32-AC64-7C2EC7245099}" destId="{10BFA923-5C6D-4222-9E55-3549A80B373A}" srcOrd="2" destOrd="0" presId="urn:microsoft.com/office/officeart/2016/7/layout/LinearArrowProcessNumbered"/>
    <dgm:cxn modelId="{56E1E41A-BDE8-4028-857E-9151954363B5}" type="presParOf" srcId="{3479448A-5135-4D32-AC64-7C2EC7245099}" destId="{5DB1E3E6-CEF3-4132-8C69-0509EEB8C5F4}" srcOrd="3" destOrd="0" presId="urn:microsoft.com/office/officeart/2016/7/layout/LinearArrowProcessNumbered"/>
    <dgm:cxn modelId="{49FFF347-9DB0-4497-84FB-3B5AED910AE1}" type="presParOf" srcId="{6ADCDFD6-D8D9-4150-BE1B-7083C6329D07}" destId="{49838F2A-43A7-4836-AFB6-C6DC028532FF}"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941FC4-B1E1-46E5-A1F0-79D3DBFC6A2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3835B41-BD28-4F0F-978D-D93C6A589215}">
      <dgm:prSet/>
      <dgm:spPr/>
      <dgm:t>
        <a:bodyPr/>
        <a:lstStyle/>
        <a:p>
          <a:r>
            <a:rPr lang="en-US" dirty="0"/>
            <a:t>Access Line </a:t>
          </a:r>
        </a:p>
      </dgm:t>
    </dgm:pt>
    <dgm:pt modelId="{5AA8340A-8560-46CE-B30B-8E5789570720}" type="parTrans" cxnId="{586DAC03-2010-4E31-9FD3-F9993F2B3295}">
      <dgm:prSet/>
      <dgm:spPr/>
      <dgm:t>
        <a:bodyPr/>
        <a:lstStyle/>
        <a:p>
          <a:endParaRPr lang="en-US"/>
        </a:p>
      </dgm:t>
    </dgm:pt>
    <dgm:pt modelId="{F056486A-82CE-4731-BE0B-D4F41EA34C4C}" type="sibTrans" cxnId="{586DAC03-2010-4E31-9FD3-F9993F2B3295}">
      <dgm:prSet/>
      <dgm:spPr/>
      <dgm:t>
        <a:bodyPr/>
        <a:lstStyle/>
        <a:p>
          <a:endParaRPr lang="en-US"/>
        </a:p>
      </dgm:t>
    </dgm:pt>
    <dgm:pt modelId="{51C7230D-A81D-4208-AACC-362679EA598C}">
      <dgm:prSet/>
      <dgm:spPr/>
      <dgm:t>
        <a:bodyPr/>
        <a:lstStyle/>
        <a:p>
          <a:r>
            <a:rPr lang="en-US" dirty="0"/>
            <a:t>Information on walk-in assessment centers throughout the state at </a:t>
          </a:r>
          <a:r>
            <a:rPr lang="en-US"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www.ct.gov/dmhas/walkins</a:t>
          </a:r>
          <a:r>
            <a:rPr lang="en-US" dirty="0">
              <a:solidFill>
                <a:srgbClr val="0070C0"/>
              </a:solidFill>
            </a:rPr>
            <a:t> </a:t>
          </a:r>
          <a:r>
            <a:rPr lang="en-US" dirty="0"/>
            <a:t>or </a:t>
          </a:r>
          <a:r>
            <a:rPr lang="en-US" i="1" dirty="0"/>
            <a:t> 1-800-563-4086 </a:t>
          </a:r>
          <a:endParaRPr lang="en-US" dirty="0"/>
        </a:p>
      </dgm:t>
    </dgm:pt>
    <dgm:pt modelId="{108E6A51-242B-4C9C-BFA0-592D35F8D1BB}" type="parTrans" cxnId="{24ECD14F-E10E-4926-8249-9E7F72C033FB}">
      <dgm:prSet/>
      <dgm:spPr/>
      <dgm:t>
        <a:bodyPr/>
        <a:lstStyle/>
        <a:p>
          <a:endParaRPr lang="en-US"/>
        </a:p>
      </dgm:t>
    </dgm:pt>
    <dgm:pt modelId="{77B25A32-BFC8-4660-85D2-B9C1A0F5DAB9}" type="sibTrans" cxnId="{24ECD14F-E10E-4926-8249-9E7F72C033FB}">
      <dgm:prSet/>
      <dgm:spPr/>
      <dgm:t>
        <a:bodyPr/>
        <a:lstStyle/>
        <a:p>
          <a:endParaRPr lang="en-US"/>
        </a:p>
      </dgm:t>
    </dgm:pt>
    <dgm:pt modelId="{52911F32-7D53-4EE9-B168-01AE109C8798}">
      <dgm:prSet/>
      <dgm:spPr/>
      <dgm:t>
        <a:bodyPr/>
        <a:lstStyle/>
        <a:p>
          <a:r>
            <a:rPr lang="en-US" dirty="0"/>
            <a:t>Screening &amp; Warm hand off to detox services </a:t>
          </a:r>
        </a:p>
      </dgm:t>
    </dgm:pt>
    <dgm:pt modelId="{00378C88-DCBA-4180-A537-8519D2763D8E}" type="parTrans" cxnId="{CB6B9923-2404-4210-BC6F-4D06BED461CF}">
      <dgm:prSet/>
      <dgm:spPr/>
      <dgm:t>
        <a:bodyPr/>
        <a:lstStyle/>
        <a:p>
          <a:endParaRPr lang="en-US"/>
        </a:p>
      </dgm:t>
    </dgm:pt>
    <dgm:pt modelId="{EEA9FB59-D565-4187-A74D-6ED1A65D5108}" type="sibTrans" cxnId="{CB6B9923-2404-4210-BC6F-4D06BED461CF}">
      <dgm:prSet/>
      <dgm:spPr/>
      <dgm:t>
        <a:bodyPr/>
        <a:lstStyle/>
        <a:p>
          <a:endParaRPr lang="en-US"/>
        </a:p>
      </dgm:t>
    </dgm:pt>
    <dgm:pt modelId="{6238F4E8-310D-4A6F-AE11-5E1C1F5CC8C0}">
      <dgm:prSet/>
      <dgm:spPr/>
      <dgm:t>
        <a:bodyPr/>
        <a:lstStyle/>
        <a:p>
          <a:r>
            <a:rPr lang="en-US"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https://www.sepict.org/</a:t>
          </a:r>
          <a:endParaRPr lang="en-US" dirty="0">
            <a:solidFill>
              <a:srgbClr val="0070C0"/>
            </a:solidFill>
          </a:endParaRPr>
        </a:p>
      </dgm:t>
    </dgm:pt>
    <dgm:pt modelId="{A97B45AB-5F58-4E57-81B9-E00E0B272D5C}" type="parTrans" cxnId="{38CE5523-81B3-4060-B269-B5F6E29CB12E}">
      <dgm:prSet/>
      <dgm:spPr/>
      <dgm:t>
        <a:bodyPr/>
        <a:lstStyle/>
        <a:p>
          <a:endParaRPr lang="en-US"/>
        </a:p>
      </dgm:t>
    </dgm:pt>
    <dgm:pt modelId="{040FD3EF-7741-413F-9714-4C9505281796}" type="sibTrans" cxnId="{38CE5523-81B3-4060-B269-B5F6E29CB12E}">
      <dgm:prSet/>
      <dgm:spPr/>
      <dgm:t>
        <a:bodyPr/>
        <a:lstStyle/>
        <a:p>
          <a:endParaRPr lang="en-US"/>
        </a:p>
      </dgm:t>
    </dgm:pt>
    <dgm:pt modelId="{D675BC2D-3AE8-4875-86D7-69EA35EC45FF}">
      <dgm:prSet/>
      <dgm:spPr/>
      <dgm:t>
        <a:bodyPr/>
        <a:lstStyle/>
        <a:p>
          <a:r>
            <a:rPr lang="en-US" dirty="0"/>
            <a:t>Safe Family Recovery</a:t>
          </a:r>
        </a:p>
      </dgm:t>
    </dgm:pt>
    <dgm:pt modelId="{A869F74D-27B1-48BC-A1A8-771AB653432D}" type="parTrans" cxnId="{26580D03-8BE6-4869-98C4-FF5C8508D209}">
      <dgm:prSet/>
      <dgm:spPr/>
      <dgm:t>
        <a:bodyPr/>
        <a:lstStyle/>
        <a:p>
          <a:endParaRPr lang="en-US"/>
        </a:p>
      </dgm:t>
    </dgm:pt>
    <dgm:pt modelId="{35B3E37E-DC39-4161-8014-B8E859CA760E}" type="sibTrans" cxnId="{26580D03-8BE6-4869-98C4-FF5C8508D209}">
      <dgm:prSet/>
      <dgm:spPr/>
      <dgm:t>
        <a:bodyPr/>
        <a:lstStyle/>
        <a:p>
          <a:endParaRPr lang="en-US"/>
        </a:p>
      </dgm:t>
    </dgm:pt>
    <dgm:pt modelId="{ED272DDE-BBFD-430F-BA81-952A07C4290A}">
      <dgm:prSet/>
      <dgm:spPr/>
      <dgm:t>
        <a:bodyPr/>
        <a:lstStyle/>
        <a:p>
          <a:r>
            <a:rPr lang="en-US"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Safe FR</a:t>
          </a:r>
          <a:endParaRPr lang="en-US" dirty="0">
            <a:solidFill>
              <a:srgbClr val="0070C0"/>
            </a:solidFill>
          </a:endParaRPr>
        </a:p>
      </dgm:t>
    </dgm:pt>
    <dgm:pt modelId="{42CF2D1F-2436-401A-B544-BDC4E9A7DFBC}" type="parTrans" cxnId="{60407230-155F-479E-96E8-DAA4A2EF8DF6}">
      <dgm:prSet/>
      <dgm:spPr/>
      <dgm:t>
        <a:bodyPr/>
        <a:lstStyle/>
        <a:p>
          <a:endParaRPr lang="en-US"/>
        </a:p>
      </dgm:t>
    </dgm:pt>
    <dgm:pt modelId="{5EAF346C-5840-4174-B38F-779C9E338927}" type="sibTrans" cxnId="{60407230-155F-479E-96E8-DAA4A2EF8DF6}">
      <dgm:prSet/>
      <dgm:spPr/>
      <dgm:t>
        <a:bodyPr/>
        <a:lstStyle/>
        <a:p>
          <a:endParaRPr lang="en-US"/>
        </a:p>
      </dgm:t>
    </dgm:pt>
    <dgm:pt modelId="{D9D60202-C3BF-4167-A233-6410A0FD187F}">
      <dgm:prSet/>
      <dgm:spPr/>
      <dgm:t>
        <a:bodyPr/>
        <a:lstStyle/>
        <a:p>
          <a:r>
            <a:rPr lang="en-US" dirty="0"/>
            <a:t>Offers three types of services to help meet the substance use treatment and recovery needs of adult caregivers connected to DCF wherever they are in their recovery</a:t>
          </a:r>
        </a:p>
      </dgm:t>
    </dgm:pt>
    <dgm:pt modelId="{1A0FD517-846D-4AF2-AE5F-E425969B947C}" type="parTrans" cxnId="{55901774-5560-48EC-8E3A-ED3AA3506DEC}">
      <dgm:prSet/>
      <dgm:spPr/>
      <dgm:t>
        <a:bodyPr/>
        <a:lstStyle/>
        <a:p>
          <a:endParaRPr lang="en-US"/>
        </a:p>
      </dgm:t>
    </dgm:pt>
    <dgm:pt modelId="{A13B3C78-3247-4ADA-9759-8193E7357840}" type="sibTrans" cxnId="{55901774-5560-48EC-8E3A-ED3AA3506DEC}">
      <dgm:prSet/>
      <dgm:spPr/>
      <dgm:t>
        <a:bodyPr/>
        <a:lstStyle/>
        <a:p>
          <a:endParaRPr lang="en-US"/>
        </a:p>
      </dgm:t>
    </dgm:pt>
    <dgm:pt modelId="{4F5E33DC-2ED5-43A1-A341-B1D9E321464B}">
      <dgm:prSet/>
      <dgm:spPr/>
      <dgm:t>
        <a:bodyPr/>
        <a:lstStyle/>
        <a:p>
          <a:r>
            <a:rPr lang="en-US" dirty="0"/>
            <a:t>ACCESS Mental Health for Moms</a:t>
          </a:r>
        </a:p>
      </dgm:t>
    </dgm:pt>
    <dgm:pt modelId="{CAB5A37F-A5D2-4F2F-9EE1-3794B1628961}" type="parTrans" cxnId="{44F19711-7178-42CA-AED4-9876CE8FDDE7}">
      <dgm:prSet/>
      <dgm:spPr/>
      <dgm:t>
        <a:bodyPr/>
        <a:lstStyle/>
        <a:p>
          <a:endParaRPr lang="en-US"/>
        </a:p>
      </dgm:t>
    </dgm:pt>
    <dgm:pt modelId="{7E608381-AD4B-4C24-B616-E786903E98C6}" type="sibTrans" cxnId="{44F19711-7178-42CA-AED4-9876CE8FDDE7}">
      <dgm:prSet/>
      <dgm:spPr/>
      <dgm:t>
        <a:bodyPr/>
        <a:lstStyle/>
        <a:p>
          <a:endParaRPr lang="en-US"/>
        </a:p>
      </dgm:t>
    </dgm:pt>
    <dgm:pt modelId="{7FE8934F-BAB6-4F13-968F-21E95AE07DD7}">
      <dgm:prSet/>
      <dgm:spPr/>
      <dgm:t>
        <a:bodyPr/>
        <a:lstStyle/>
        <a:p>
          <a:r>
            <a:rPr lang="en-US"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https://www.accessmhct.com/moms/</a:t>
          </a:r>
          <a:endParaRPr lang="en-US" dirty="0">
            <a:solidFill>
              <a:srgbClr val="0070C0"/>
            </a:solidFill>
          </a:endParaRPr>
        </a:p>
      </dgm:t>
    </dgm:pt>
    <dgm:pt modelId="{1A91C374-0D52-4A48-9F29-32C8764294F9}" type="parTrans" cxnId="{9A2E49E4-DFEB-4139-9689-D4C2E7A172BC}">
      <dgm:prSet/>
      <dgm:spPr/>
      <dgm:t>
        <a:bodyPr/>
        <a:lstStyle/>
        <a:p>
          <a:endParaRPr lang="en-US"/>
        </a:p>
      </dgm:t>
    </dgm:pt>
    <dgm:pt modelId="{1B67BAC5-9E00-4E99-98D4-D64B60798F62}" type="sibTrans" cxnId="{9A2E49E4-DFEB-4139-9689-D4C2E7A172BC}">
      <dgm:prSet/>
      <dgm:spPr/>
      <dgm:t>
        <a:bodyPr/>
        <a:lstStyle/>
        <a:p>
          <a:endParaRPr lang="en-US"/>
        </a:p>
      </dgm:t>
    </dgm:pt>
    <dgm:pt modelId="{5C243733-AE60-41C2-B13D-E41DA74CBFDE}">
      <dgm:prSet/>
      <dgm:spPr/>
      <dgm:t>
        <a:bodyPr/>
        <a:lstStyle/>
        <a:p>
          <a:r>
            <a:rPr lang="en-US" dirty="0"/>
            <a:t>Offers psychiatric expertise and consultation to medical providers treating perinatal birthing people with mental health or substance use concerns	</a:t>
          </a:r>
        </a:p>
      </dgm:t>
    </dgm:pt>
    <dgm:pt modelId="{72DAD6D5-D283-42BB-80B0-EF6BC94F992D}" type="parTrans" cxnId="{5E6482EA-5612-4159-9AA4-E530DCC639E0}">
      <dgm:prSet/>
      <dgm:spPr/>
      <dgm:t>
        <a:bodyPr/>
        <a:lstStyle/>
        <a:p>
          <a:endParaRPr lang="en-US"/>
        </a:p>
      </dgm:t>
    </dgm:pt>
    <dgm:pt modelId="{3D3DDD77-B348-4F7F-A967-C0DBDBB2550E}" type="sibTrans" cxnId="{5E6482EA-5612-4159-9AA4-E530DCC639E0}">
      <dgm:prSet/>
      <dgm:spPr/>
      <dgm:t>
        <a:bodyPr/>
        <a:lstStyle/>
        <a:p>
          <a:endParaRPr lang="en-US"/>
        </a:p>
      </dgm:t>
    </dgm:pt>
    <dgm:pt modelId="{76427292-3E14-421D-9881-6EA0BCE2D12B}">
      <dgm:prSet/>
      <dgm:spPr/>
      <dgm:t>
        <a:bodyPr/>
        <a:lstStyle/>
        <a:p>
          <a:r>
            <a:rPr lang="en-US" dirty="0"/>
            <a:t>SEPI-CT</a:t>
          </a:r>
        </a:p>
      </dgm:t>
    </dgm:pt>
    <dgm:pt modelId="{CD58034F-26A3-45F2-B80F-2B4EABDB0471}" type="sibTrans" cxnId="{4743F9F4-098F-4093-B376-BCDF6FA31819}">
      <dgm:prSet/>
      <dgm:spPr/>
      <dgm:t>
        <a:bodyPr/>
        <a:lstStyle/>
        <a:p>
          <a:endParaRPr lang="en-US"/>
        </a:p>
      </dgm:t>
    </dgm:pt>
    <dgm:pt modelId="{CA4BF805-D99A-49EE-9A0E-3AA63CD6B982}" type="parTrans" cxnId="{4743F9F4-098F-4093-B376-BCDF6FA31819}">
      <dgm:prSet/>
      <dgm:spPr/>
      <dgm:t>
        <a:bodyPr/>
        <a:lstStyle/>
        <a:p>
          <a:endParaRPr lang="en-US"/>
        </a:p>
      </dgm:t>
    </dgm:pt>
    <dgm:pt modelId="{D163ABEA-E5BB-4831-A7BC-FDA5DB883BEB}">
      <dgm:prSet/>
      <dgm:spPr/>
      <dgm:t>
        <a:bodyPr/>
        <a:lstStyle/>
        <a:p>
          <a:r>
            <a:rPr lang="en-US" dirty="0"/>
            <a:t>Provides a host of resources for families and healthcare professionals on CAPTA and Family Care Plans</a:t>
          </a:r>
        </a:p>
      </dgm:t>
    </dgm:pt>
    <dgm:pt modelId="{2F88E100-8B4F-4750-B1CC-499C068DA008}" type="parTrans" cxnId="{561A7371-7936-48D4-9E12-1FC5A21969F0}">
      <dgm:prSet/>
      <dgm:spPr/>
      <dgm:t>
        <a:bodyPr/>
        <a:lstStyle/>
        <a:p>
          <a:endParaRPr lang="en-US"/>
        </a:p>
      </dgm:t>
    </dgm:pt>
    <dgm:pt modelId="{6F350142-8FF8-4AFC-A17D-A2B4294BA5A8}" type="sibTrans" cxnId="{561A7371-7936-48D4-9E12-1FC5A21969F0}">
      <dgm:prSet/>
      <dgm:spPr/>
      <dgm:t>
        <a:bodyPr/>
        <a:lstStyle/>
        <a:p>
          <a:endParaRPr lang="en-US"/>
        </a:p>
      </dgm:t>
    </dgm:pt>
    <dgm:pt modelId="{1EFA60CE-32B1-48DA-9A06-2D51A13B1581}">
      <dgm:prSet/>
      <dgm:spPr/>
      <dgm:t>
        <a:bodyPr/>
        <a:lstStyle/>
        <a:p>
          <a:r>
            <a:rPr lang="en-US" dirty="0">
              <a:solidFill>
                <a:srgbClr val="0070C0"/>
              </a:solidFill>
              <a:hlinkClick xmlns:r="http://schemas.openxmlformats.org/officeDocument/2006/relationships" r:id="rId5">
                <a:extLst>
                  <a:ext uri="{A12FA001-AC4F-418D-AE19-62706E023703}">
                    <ahyp:hlinkClr xmlns:ahyp="http://schemas.microsoft.com/office/drawing/2018/hyperlinkcolor" val="tx"/>
                  </a:ext>
                </a:extLst>
              </a:hlinkClick>
            </a:rPr>
            <a:t>Screening for Substance Use in Pregnancy Training Series</a:t>
          </a:r>
          <a:endParaRPr lang="en-US" dirty="0">
            <a:solidFill>
              <a:srgbClr val="0070C0"/>
            </a:solidFill>
          </a:endParaRPr>
        </a:p>
      </dgm:t>
    </dgm:pt>
    <dgm:pt modelId="{9DEA9A15-B4C7-4875-B50B-B29E32C3B2AF}" type="parTrans" cxnId="{A57094F2-1903-49D8-9DC9-6C75E4FE3C4E}">
      <dgm:prSet/>
      <dgm:spPr/>
    </dgm:pt>
    <dgm:pt modelId="{A4B612CF-7676-412B-A6DC-9CD86DA25EEB}" type="sibTrans" cxnId="{A57094F2-1903-49D8-9DC9-6C75E4FE3C4E}">
      <dgm:prSet/>
      <dgm:spPr/>
    </dgm:pt>
    <dgm:pt modelId="{17564CA5-1095-4603-94F0-1A04F8B1287C}" type="pres">
      <dgm:prSet presAssocID="{2E941FC4-B1E1-46E5-A1F0-79D3DBFC6A2D}" presName="linear" presStyleCnt="0">
        <dgm:presLayoutVars>
          <dgm:dir/>
          <dgm:animLvl val="lvl"/>
          <dgm:resizeHandles val="exact"/>
        </dgm:presLayoutVars>
      </dgm:prSet>
      <dgm:spPr/>
    </dgm:pt>
    <dgm:pt modelId="{166D99C5-9E0A-4CB2-94B3-AEDF5A6AABDE}" type="pres">
      <dgm:prSet presAssocID="{93835B41-BD28-4F0F-978D-D93C6A589215}" presName="parentLin" presStyleCnt="0"/>
      <dgm:spPr/>
    </dgm:pt>
    <dgm:pt modelId="{3771E14F-AF8F-416E-9E73-2821BC8E682C}" type="pres">
      <dgm:prSet presAssocID="{93835B41-BD28-4F0F-978D-D93C6A589215}" presName="parentLeftMargin" presStyleLbl="node1" presStyleIdx="0" presStyleCnt="4"/>
      <dgm:spPr/>
    </dgm:pt>
    <dgm:pt modelId="{DAAA3620-2091-4AEF-A58C-54D78006EDDB}" type="pres">
      <dgm:prSet presAssocID="{93835B41-BD28-4F0F-978D-D93C6A589215}" presName="parentText" presStyleLbl="node1" presStyleIdx="0" presStyleCnt="4">
        <dgm:presLayoutVars>
          <dgm:chMax val="0"/>
          <dgm:bulletEnabled val="1"/>
        </dgm:presLayoutVars>
      </dgm:prSet>
      <dgm:spPr/>
    </dgm:pt>
    <dgm:pt modelId="{D4DAED92-103E-44C3-A28A-D9F0D366548B}" type="pres">
      <dgm:prSet presAssocID="{93835B41-BD28-4F0F-978D-D93C6A589215}" presName="negativeSpace" presStyleCnt="0"/>
      <dgm:spPr/>
    </dgm:pt>
    <dgm:pt modelId="{5227811C-919A-4D7A-B24B-1F9E6691E56E}" type="pres">
      <dgm:prSet presAssocID="{93835B41-BD28-4F0F-978D-D93C6A589215}" presName="childText" presStyleLbl="conFgAcc1" presStyleIdx="0" presStyleCnt="4">
        <dgm:presLayoutVars>
          <dgm:bulletEnabled val="1"/>
        </dgm:presLayoutVars>
      </dgm:prSet>
      <dgm:spPr/>
    </dgm:pt>
    <dgm:pt modelId="{3973CB87-B22C-424A-BD39-1FFDAF8675C7}" type="pres">
      <dgm:prSet presAssocID="{F056486A-82CE-4731-BE0B-D4F41EA34C4C}" presName="spaceBetweenRectangles" presStyleCnt="0"/>
      <dgm:spPr/>
    </dgm:pt>
    <dgm:pt modelId="{003EAF84-723C-427A-A8AC-D47E5B92CD82}" type="pres">
      <dgm:prSet presAssocID="{76427292-3E14-421D-9881-6EA0BCE2D12B}" presName="parentLin" presStyleCnt="0"/>
      <dgm:spPr/>
    </dgm:pt>
    <dgm:pt modelId="{5BB5FEC4-3166-4EE2-9863-F1D242B8A864}" type="pres">
      <dgm:prSet presAssocID="{76427292-3E14-421D-9881-6EA0BCE2D12B}" presName="parentLeftMargin" presStyleLbl="node1" presStyleIdx="0" presStyleCnt="4"/>
      <dgm:spPr/>
    </dgm:pt>
    <dgm:pt modelId="{B01B445C-B552-4218-851E-A44238B69095}" type="pres">
      <dgm:prSet presAssocID="{76427292-3E14-421D-9881-6EA0BCE2D12B}" presName="parentText" presStyleLbl="node1" presStyleIdx="1" presStyleCnt="4">
        <dgm:presLayoutVars>
          <dgm:chMax val="0"/>
          <dgm:bulletEnabled val="1"/>
        </dgm:presLayoutVars>
      </dgm:prSet>
      <dgm:spPr/>
    </dgm:pt>
    <dgm:pt modelId="{6D2A68F9-0D88-4F59-B6AB-59C438D7C4F1}" type="pres">
      <dgm:prSet presAssocID="{76427292-3E14-421D-9881-6EA0BCE2D12B}" presName="negativeSpace" presStyleCnt="0"/>
      <dgm:spPr/>
    </dgm:pt>
    <dgm:pt modelId="{88A1FE5A-B418-427D-ABEE-B9309DE8868C}" type="pres">
      <dgm:prSet presAssocID="{76427292-3E14-421D-9881-6EA0BCE2D12B}" presName="childText" presStyleLbl="conFgAcc1" presStyleIdx="1" presStyleCnt="4">
        <dgm:presLayoutVars>
          <dgm:bulletEnabled val="1"/>
        </dgm:presLayoutVars>
      </dgm:prSet>
      <dgm:spPr/>
    </dgm:pt>
    <dgm:pt modelId="{8D8C1C93-3065-41ED-9053-26E2C4A28E5C}" type="pres">
      <dgm:prSet presAssocID="{CD58034F-26A3-45F2-B80F-2B4EABDB0471}" presName="spaceBetweenRectangles" presStyleCnt="0"/>
      <dgm:spPr/>
    </dgm:pt>
    <dgm:pt modelId="{3E40E24A-406E-4391-A292-B806EEDDEA6B}" type="pres">
      <dgm:prSet presAssocID="{D675BC2D-3AE8-4875-86D7-69EA35EC45FF}" presName="parentLin" presStyleCnt="0"/>
      <dgm:spPr/>
    </dgm:pt>
    <dgm:pt modelId="{98357233-1C23-410B-8675-D9A374C11848}" type="pres">
      <dgm:prSet presAssocID="{D675BC2D-3AE8-4875-86D7-69EA35EC45FF}" presName="parentLeftMargin" presStyleLbl="node1" presStyleIdx="1" presStyleCnt="4"/>
      <dgm:spPr/>
    </dgm:pt>
    <dgm:pt modelId="{9F83D368-BB9D-4786-B63E-7064179F2D74}" type="pres">
      <dgm:prSet presAssocID="{D675BC2D-3AE8-4875-86D7-69EA35EC45FF}" presName="parentText" presStyleLbl="node1" presStyleIdx="2" presStyleCnt="4">
        <dgm:presLayoutVars>
          <dgm:chMax val="0"/>
          <dgm:bulletEnabled val="1"/>
        </dgm:presLayoutVars>
      </dgm:prSet>
      <dgm:spPr/>
    </dgm:pt>
    <dgm:pt modelId="{446E5EFB-D1EF-4B4D-9370-C793744C9DCE}" type="pres">
      <dgm:prSet presAssocID="{D675BC2D-3AE8-4875-86D7-69EA35EC45FF}" presName="negativeSpace" presStyleCnt="0"/>
      <dgm:spPr/>
    </dgm:pt>
    <dgm:pt modelId="{8E10ADC8-A546-421D-8815-A2E014B23031}" type="pres">
      <dgm:prSet presAssocID="{D675BC2D-3AE8-4875-86D7-69EA35EC45FF}" presName="childText" presStyleLbl="conFgAcc1" presStyleIdx="2" presStyleCnt="4" custLinFactNeighborX="59" custLinFactNeighborY="20040">
        <dgm:presLayoutVars>
          <dgm:bulletEnabled val="1"/>
        </dgm:presLayoutVars>
      </dgm:prSet>
      <dgm:spPr/>
    </dgm:pt>
    <dgm:pt modelId="{301F6391-DA4E-43A2-A795-FB9E692D1880}" type="pres">
      <dgm:prSet presAssocID="{35B3E37E-DC39-4161-8014-B8E859CA760E}" presName="spaceBetweenRectangles" presStyleCnt="0"/>
      <dgm:spPr/>
    </dgm:pt>
    <dgm:pt modelId="{BE7BFDF6-8D4D-40BB-9B9E-89233B2CA8AE}" type="pres">
      <dgm:prSet presAssocID="{4F5E33DC-2ED5-43A1-A341-B1D9E321464B}" presName="parentLin" presStyleCnt="0"/>
      <dgm:spPr/>
    </dgm:pt>
    <dgm:pt modelId="{F1FCA2D4-216A-41F9-922C-8752DA5380FE}" type="pres">
      <dgm:prSet presAssocID="{4F5E33DC-2ED5-43A1-A341-B1D9E321464B}" presName="parentLeftMargin" presStyleLbl="node1" presStyleIdx="2" presStyleCnt="4"/>
      <dgm:spPr/>
    </dgm:pt>
    <dgm:pt modelId="{BD80A76C-7F5E-40C2-AE75-35F9359D93A7}" type="pres">
      <dgm:prSet presAssocID="{4F5E33DC-2ED5-43A1-A341-B1D9E321464B}" presName="parentText" presStyleLbl="node1" presStyleIdx="3" presStyleCnt="4" custLinFactNeighborX="8954" custLinFactNeighborY="11963">
        <dgm:presLayoutVars>
          <dgm:chMax val="0"/>
          <dgm:bulletEnabled val="1"/>
        </dgm:presLayoutVars>
      </dgm:prSet>
      <dgm:spPr/>
    </dgm:pt>
    <dgm:pt modelId="{E9446092-57B7-4A12-AF68-21BABD619493}" type="pres">
      <dgm:prSet presAssocID="{4F5E33DC-2ED5-43A1-A341-B1D9E321464B}" presName="negativeSpace" presStyleCnt="0"/>
      <dgm:spPr/>
    </dgm:pt>
    <dgm:pt modelId="{36459404-B976-4648-8D23-F49CFF83FD6A}" type="pres">
      <dgm:prSet presAssocID="{4F5E33DC-2ED5-43A1-A341-B1D9E321464B}" presName="childText" presStyleLbl="conFgAcc1" presStyleIdx="3" presStyleCnt="4">
        <dgm:presLayoutVars>
          <dgm:bulletEnabled val="1"/>
        </dgm:presLayoutVars>
      </dgm:prSet>
      <dgm:spPr/>
    </dgm:pt>
  </dgm:ptLst>
  <dgm:cxnLst>
    <dgm:cxn modelId="{26580D03-8BE6-4869-98C4-FF5C8508D209}" srcId="{2E941FC4-B1E1-46E5-A1F0-79D3DBFC6A2D}" destId="{D675BC2D-3AE8-4875-86D7-69EA35EC45FF}" srcOrd="2" destOrd="0" parTransId="{A869F74D-27B1-48BC-A1A8-771AB653432D}" sibTransId="{35B3E37E-DC39-4161-8014-B8E859CA760E}"/>
    <dgm:cxn modelId="{586DAC03-2010-4E31-9FD3-F9993F2B3295}" srcId="{2E941FC4-B1E1-46E5-A1F0-79D3DBFC6A2D}" destId="{93835B41-BD28-4F0F-978D-D93C6A589215}" srcOrd="0" destOrd="0" parTransId="{5AA8340A-8560-46CE-B30B-8E5789570720}" sibTransId="{F056486A-82CE-4731-BE0B-D4F41EA34C4C}"/>
    <dgm:cxn modelId="{00098710-308C-49FB-80E2-F237A0D950FF}" type="presOf" srcId="{5C243733-AE60-41C2-B13D-E41DA74CBFDE}" destId="{36459404-B976-4648-8D23-F49CFF83FD6A}" srcOrd="0" destOrd="1" presId="urn:microsoft.com/office/officeart/2005/8/layout/list1"/>
    <dgm:cxn modelId="{44F19711-7178-42CA-AED4-9876CE8FDDE7}" srcId="{2E941FC4-B1E1-46E5-A1F0-79D3DBFC6A2D}" destId="{4F5E33DC-2ED5-43A1-A341-B1D9E321464B}" srcOrd="3" destOrd="0" parTransId="{CAB5A37F-A5D2-4F2F-9EE1-3794B1628961}" sibTransId="{7E608381-AD4B-4C24-B616-E786903E98C6}"/>
    <dgm:cxn modelId="{38CE5523-81B3-4060-B269-B5F6E29CB12E}" srcId="{76427292-3E14-421D-9881-6EA0BCE2D12B}" destId="{6238F4E8-310D-4A6F-AE11-5E1C1F5CC8C0}" srcOrd="0" destOrd="0" parTransId="{A97B45AB-5F58-4E57-81B9-E00E0B272D5C}" sibTransId="{040FD3EF-7741-413F-9714-4C9505281796}"/>
    <dgm:cxn modelId="{CB6B9923-2404-4210-BC6F-4D06BED461CF}" srcId="{93835B41-BD28-4F0F-978D-D93C6A589215}" destId="{52911F32-7D53-4EE9-B168-01AE109C8798}" srcOrd="1" destOrd="0" parTransId="{00378C88-DCBA-4180-A537-8519D2763D8E}" sibTransId="{EEA9FB59-D565-4187-A74D-6ED1A65D5108}"/>
    <dgm:cxn modelId="{2042DF2E-81A0-47DF-9616-BD43BE9C7779}" type="presOf" srcId="{76427292-3E14-421D-9881-6EA0BCE2D12B}" destId="{5BB5FEC4-3166-4EE2-9863-F1D242B8A864}" srcOrd="0" destOrd="0" presId="urn:microsoft.com/office/officeart/2005/8/layout/list1"/>
    <dgm:cxn modelId="{60407230-155F-479E-96E8-DAA4A2EF8DF6}" srcId="{D675BC2D-3AE8-4875-86D7-69EA35EC45FF}" destId="{ED272DDE-BBFD-430F-BA81-952A07C4290A}" srcOrd="0" destOrd="0" parTransId="{42CF2D1F-2436-401A-B544-BDC4E9A7DFBC}" sibTransId="{5EAF346C-5840-4174-B38F-779C9E338927}"/>
    <dgm:cxn modelId="{3D83AE62-664A-4B9D-9CBD-CC8464F51BD8}" type="presOf" srcId="{76427292-3E14-421D-9881-6EA0BCE2D12B}" destId="{B01B445C-B552-4218-851E-A44238B69095}" srcOrd="1" destOrd="0" presId="urn:microsoft.com/office/officeart/2005/8/layout/list1"/>
    <dgm:cxn modelId="{1D28BC68-9EAD-4CC6-8CB1-3188F42D7845}" type="presOf" srcId="{D675BC2D-3AE8-4875-86D7-69EA35EC45FF}" destId="{9F83D368-BB9D-4786-B63E-7064179F2D74}" srcOrd="1" destOrd="0" presId="urn:microsoft.com/office/officeart/2005/8/layout/list1"/>
    <dgm:cxn modelId="{24ECD14F-E10E-4926-8249-9E7F72C033FB}" srcId="{93835B41-BD28-4F0F-978D-D93C6A589215}" destId="{51C7230D-A81D-4208-AACC-362679EA598C}" srcOrd="0" destOrd="0" parTransId="{108E6A51-242B-4C9C-BFA0-592D35F8D1BB}" sibTransId="{77B25A32-BFC8-4660-85D2-B9C1A0F5DAB9}"/>
    <dgm:cxn modelId="{561A7371-7936-48D4-9E12-1FC5A21969F0}" srcId="{76427292-3E14-421D-9881-6EA0BCE2D12B}" destId="{D163ABEA-E5BB-4831-A7BC-FDA5DB883BEB}" srcOrd="1" destOrd="0" parTransId="{2F88E100-8B4F-4750-B1CC-499C068DA008}" sibTransId="{6F350142-8FF8-4AFC-A17D-A2B4294BA5A8}"/>
    <dgm:cxn modelId="{55901774-5560-48EC-8E3A-ED3AA3506DEC}" srcId="{D675BC2D-3AE8-4875-86D7-69EA35EC45FF}" destId="{D9D60202-C3BF-4167-A233-6410A0FD187F}" srcOrd="1" destOrd="0" parTransId="{1A0FD517-846D-4AF2-AE5F-E425969B947C}" sibTransId="{A13B3C78-3247-4ADA-9759-8193E7357840}"/>
    <dgm:cxn modelId="{B2D60955-9754-4C8E-9F46-14C31074B0D1}" type="presOf" srcId="{93835B41-BD28-4F0F-978D-D93C6A589215}" destId="{DAAA3620-2091-4AEF-A58C-54D78006EDDB}" srcOrd="1" destOrd="0" presId="urn:microsoft.com/office/officeart/2005/8/layout/list1"/>
    <dgm:cxn modelId="{D53C6377-4AFA-4E1E-A11A-66CF6C45EC2B}" type="presOf" srcId="{6238F4E8-310D-4A6F-AE11-5E1C1F5CC8C0}" destId="{88A1FE5A-B418-427D-ABEE-B9309DE8868C}" srcOrd="0" destOrd="0" presId="urn:microsoft.com/office/officeart/2005/8/layout/list1"/>
    <dgm:cxn modelId="{6A6EE477-11DA-45AB-8F25-FB4373DABB7F}" type="presOf" srcId="{2E941FC4-B1E1-46E5-A1F0-79D3DBFC6A2D}" destId="{17564CA5-1095-4603-94F0-1A04F8B1287C}" srcOrd="0" destOrd="0" presId="urn:microsoft.com/office/officeart/2005/8/layout/list1"/>
    <dgm:cxn modelId="{F975DB99-7B3A-44D8-93DA-711DD157CD27}" type="presOf" srcId="{4F5E33DC-2ED5-43A1-A341-B1D9E321464B}" destId="{F1FCA2D4-216A-41F9-922C-8752DA5380FE}" srcOrd="0" destOrd="0" presId="urn:microsoft.com/office/officeart/2005/8/layout/list1"/>
    <dgm:cxn modelId="{7B484E9D-3F27-460B-B23B-016AEB93E610}" type="presOf" srcId="{51C7230D-A81D-4208-AACC-362679EA598C}" destId="{5227811C-919A-4D7A-B24B-1F9E6691E56E}" srcOrd="0" destOrd="0" presId="urn:microsoft.com/office/officeart/2005/8/layout/list1"/>
    <dgm:cxn modelId="{9EDF149F-2EFE-4C5E-A0E0-D6B3E8B94515}" type="presOf" srcId="{93835B41-BD28-4F0F-978D-D93C6A589215}" destId="{3771E14F-AF8F-416E-9E73-2821BC8E682C}" srcOrd="0" destOrd="0" presId="urn:microsoft.com/office/officeart/2005/8/layout/list1"/>
    <dgm:cxn modelId="{706A1FAD-CCE7-4BDB-9336-9369EE2CB7C3}" type="presOf" srcId="{D9D60202-C3BF-4167-A233-6410A0FD187F}" destId="{8E10ADC8-A546-421D-8815-A2E014B23031}" srcOrd="0" destOrd="1" presId="urn:microsoft.com/office/officeart/2005/8/layout/list1"/>
    <dgm:cxn modelId="{14B591B2-5929-4BC3-9C04-3A47C6344B22}" type="presOf" srcId="{1EFA60CE-32B1-48DA-9A06-2D51A13B1581}" destId="{36459404-B976-4648-8D23-F49CFF83FD6A}" srcOrd="0" destOrd="2" presId="urn:microsoft.com/office/officeart/2005/8/layout/list1"/>
    <dgm:cxn modelId="{E810A6BB-3A94-4332-B0ED-BC8B8B383FC5}" type="presOf" srcId="{4F5E33DC-2ED5-43A1-A341-B1D9E321464B}" destId="{BD80A76C-7F5E-40C2-AE75-35F9359D93A7}" srcOrd="1" destOrd="0" presId="urn:microsoft.com/office/officeart/2005/8/layout/list1"/>
    <dgm:cxn modelId="{15CAE9BD-114F-4141-92D8-12EE7A603DB2}" type="presOf" srcId="{7FE8934F-BAB6-4F13-968F-21E95AE07DD7}" destId="{36459404-B976-4648-8D23-F49CFF83FD6A}" srcOrd="0" destOrd="0" presId="urn:microsoft.com/office/officeart/2005/8/layout/list1"/>
    <dgm:cxn modelId="{AEF211D0-FF56-4B29-BB3A-C0F7B9687669}" type="presOf" srcId="{D675BC2D-3AE8-4875-86D7-69EA35EC45FF}" destId="{98357233-1C23-410B-8675-D9A374C11848}" srcOrd="0" destOrd="0" presId="urn:microsoft.com/office/officeart/2005/8/layout/list1"/>
    <dgm:cxn modelId="{4A7CC0DA-A871-4F92-B003-985C2EF04EDC}" type="presOf" srcId="{ED272DDE-BBFD-430F-BA81-952A07C4290A}" destId="{8E10ADC8-A546-421D-8815-A2E014B23031}" srcOrd="0" destOrd="0" presId="urn:microsoft.com/office/officeart/2005/8/layout/list1"/>
    <dgm:cxn modelId="{2FC40FDF-165C-422A-ABC3-D4A5F5230225}" type="presOf" srcId="{52911F32-7D53-4EE9-B168-01AE109C8798}" destId="{5227811C-919A-4D7A-B24B-1F9E6691E56E}" srcOrd="0" destOrd="1" presId="urn:microsoft.com/office/officeart/2005/8/layout/list1"/>
    <dgm:cxn modelId="{9A2E49E4-DFEB-4139-9689-D4C2E7A172BC}" srcId="{4F5E33DC-2ED5-43A1-A341-B1D9E321464B}" destId="{7FE8934F-BAB6-4F13-968F-21E95AE07DD7}" srcOrd="0" destOrd="0" parTransId="{1A91C374-0D52-4A48-9F29-32C8764294F9}" sibTransId="{1B67BAC5-9E00-4E99-98D4-D64B60798F62}"/>
    <dgm:cxn modelId="{5E6482EA-5612-4159-9AA4-E530DCC639E0}" srcId="{4F5E33DC-2ED5-43A1-A341-B1D9E321464B}" destId="{5C243733-AE60-41C2-B13D-E41DA74CBFDE}" srcOrd="1" destOrd="0" parTransId="{72DAD6D5-D283-42BB-80B0-EF6BC94F992D}" sibTransId="{3D3DDD77-B348-4F7F-A967-C0DBDBB2550E}"/>
    <dgm:cxn modelId="{A57094F2-1903-49D8-9DC9-6C75E4FE3C4E}" srcId="{4F5E33DC-2ED5-43A1-A341-B1D9E321464B}" destId="{1EFA60CE-32B1-48DA-9A06-2D51A13B1581}" srcOrd="2" destOrd="0" parTransId="{9DEA9A15-B4C7-4875-B50B-B29E32C3B2AF}" sibTransId="{A4B612CF-7676-412B-A6DC-9CD86DA25EEB}"/>
    <dgm:cxn modelId="{4743F9F4-098F-4093-B376-BCDF6FA31819}" srcId="{2E941FC4-B1E1-46E5-A1F0-79D3DBFC6A2D}" destId="{76427292-3E14-421D-9881-6EA0BCE2D12B}" srcOrd="1" destOrd="0" parTransId="{CA4BF805-D99A-49EE-9A0E-3AA63CD6B982}" sibTransId="{CD58034F-26A3-45F2-B80F-2B4EABDB0471}"/>
    <dgm:cxn modelId="{4CEC50F6-E57B-4D81-805E-E66909BC067E}" type="presOf" srcId="{D163ABEA-E5BB-4831-A7BC-FDA5DB883BEB}" destId="{88A1FE5A-B418-427D-ABEE-B9309DE8868C}" srcOrd="0" destOrd="1" presId="urn:microsoft.com/office/officeart/2005/8/layout/list1"/>
    <dgm:cxn modelId="{4A17A12E-7F76-405F-8E94-C22C45B0E08F}" type="presParOf" srcId="{17564CA5-1095-4603-94F0-1A04F8B1287C}" destId="{166D99C5-9E0A-4CB2-94B3-AEDF5A6AABDE}" srcOrd="0" destOrd="0" presId="urn:microsoft.com/office/officeart/2005/8/layout/list1"/>
    <dgm:cxn modelId="{B0839924-6933-4B84-B8C2-28EABBCFD7FA}" type="presParOf" srcId="{166D99C5-9E0A-4CB2-94B3-AEDF5A6AABDE}" destId="{3771E14F-AF8F-416E-9E73-2821BC8E682C}" srcOrd="0" destOrd="0" presId="urn:microsoft.com/office/officeart/2005/8/layout/list1"/>
    <dgm:cxn modelId="{6E36B417-0871-41E5-BB8C-66E1EC1B337F}" type="presParOf" srcId="{166D99C5-9E0A-4CB2-94B3-AEDF5A6AABDE}" destId="{DAAA3620-2091-4AEF-A58C-54D78006EDDB}" srcOrd="1" destOrd="0" presId="urn:microsoft.com/office/officeart/2005/8/layout/list1"/>
    <dgm:cxn modelId="{BFC82361-1EE2-40F8-B0F4-7C45B7F5714A}" type="presParOf" srcId="{17564CA5-1095-4603-94F0-1A04F8B1287C}" destId="{D4DAED92-103E-44C3-A28A-D9F0D366548B}" srcOrd="1" destOrd="0" presId="urn:microsoft.com/office/officeart/2005/8/layout/list1"/>
    <dgm:cxn modelId="{1CF50C79-692C-43A6-85E4-126E10BCB13A}" type="presParOf" srcId="{17564CA5-1095-4603-94F0-1A04F8B1287C}" destId="{5227811C-919A-4D7A-B24B-1F9E6691E56E}" srcOrd="2" destOrd="0" presId="urn:microsoft.com/office/officeart/2005/8/layout/list1"/>
    <dgm:cxn modelId="{9DB6BB53-DBBA-4828-950E-60266206ECB5}" type="presParOf" srcId="{17564CA5-1095-4603-94F0-1A04F8B1287C}" destId="{3973CB87-B22C-424A-BD39-1FFDAF8675C7}" srcOrd="3" destOrd="0" presId="urn:microsoft.com/office/officeart/2005/8/layout/list1"/>
    <dgm:cxn modelId="{BFD6483C-B376-460D-9899-3F14CB2A3E23}" type="presParOf" srcId="{17564CA5-1095-4603-94F0-1A04F8B1287C}" destId="{003EAF84-723C-427A-A8AC-D47E5B92CD82}" srcOrd="4" destOrd="0" presId="urn:microsoft.com/office/officeart/2005/8/layout/list1"/>
    <dgm:cxn modelId="{C1DC3DFE-D875-4DE4-AFCD-FCA3B9275FC2}" type="presParOf" srcId="{003EAF84-723C-427A-A8AC-D47E5B92CD82}" destId="{5BB5FEC4-3166-4EE2-9863-F1D242B8A864}" srcOrd="0" destOrd="0" presId="urn:microsoft.com/office/officeart/2005/8/layout/list1"/>
    <dgm:cxn modelId="{6CE5D052-5217-49D2-B123-9954477ABD5D}" type="presParOf" srcId="{003EAF84-723C-427A-A8AC-D47E5B92CD82}" destId="{B01B445C-B552-4218-851E-A44238B69095}" srcOrd="1" destOrd="0" presId="urn:microsoft.com/office/officeart/2005/8/layout/list1"/>
    <dgm:cxn modelId="{C73B3E1D-2AFB-4781-B586-E3C4AA24063F}" type="presParOf" srcId="{17564CA5-1095-4603-94F0-1A04F8B1287C}" destId="{6D2A68F9-0D88-4F59-B6AB-59C438D7C4F1}" srcOrd="5" destOrd="0" presId="urn:microsoft.com/office/officeart/2005/8/layout/list1"/>
    <dgm:cxn modelId="{1A3054FC-9164-4CF0-8D94-16BF841C942C}" type="presParOf" srcId="{17564CA5-1095-4603-94F0-1A04F8B1287C}" destId="{88A1FE5A-B418-427D-ABEE-B9309DE8868C}" srcOrd="6" destOrd="0" presId="urn:microsoft.com/office/officeart/2005/8/layout/list1"/>
    <dgm:cxn modelId="{F274C02A-3C76-4374-BAB0-D85B4C9A7B50}" type="presParOf" srcId="{17564CA5-1095-4603-94F0-1A04F8B1287C}" destId="{8D8C1C93-3065-41ED-9053-26E2C4A28E5C}" srcOrd="7" destOrd="0" presId="urn:microsoft.com/office/officeart/2005/8/layout/list1"/>
    <dgm:cxn modelId="{E54CAEA5-1822-40E2-B006-DB5518B393BF}" type="presParOf" srcId="{17564CA5-1095-4603-94F0-1A04F8B1287C}" destId="{3E40E24A-406E-4391-A292-B806EEDDEA6B}" srcOrd="8" destOrd="0" presId="urn:microsoft.com/office/officeart/2005/8/layout/list1"/>
    <dgm:cxn modelId="{51D4E721-BA1A-4547-8AF8-9364812DF383}" type="presParOf" srcId="{3E40E24A-406E-4391-A292-B806EEDDEA6B}" destId="{98357233-1C23-410B-8675-D9A374C11848}" srcOrd="0" destOrd="0" presId="urn:microsoft.com/office/officeart/2005/8/layout/list1"/>
    <dgm:cxn modelId="{C26FC4A6-485F-49C9-A69E-063B036E0A40}" type="presParOf" srcId="{3E40E24A-406E-4391-A292-B806EEDDEA6B}" destId="{9F83D368-BB9D-4786-B63E-7064179F2D74}" srcOrd="1" destOrd="0" presId="urn:microsoft.com/office/officeart/2005/8/layout/list1"/>
    <dgm:cxn modelId="{CBC538E2-7996-4EC4-BA8B-38F7D7550E46}" type="presParOf" srcId="{17564CA5-1095-4603-94F0-1A04F8B1287C}" destId="{446E5EFB-D1EF-4B4D-9370-C793744C9DCE}" srcOrd="9" destOrd="0" presId="urn:microsoft.com/office/officeart/2005/8/layout/list1"/>
    <dgm:cxn modelId="{A228F558-381B-49AD-8592-6E8149E27E6D}" type="presParOf" srcId="{17564CA5-1095-4603-94F0-1A04F8B1287C}" destId="{8E10ADC8-A546-421D-8815-A2E014B23031}" srcOrd="10" destOrd="0" presId="urn:microsoft.com/office/officeart/2005/8/layout/list1"/>
    <dgm:cxn modelId="{A8DC2C08-088D-4789-8FF5-4674A7DCE427}" type="presParOf" srcId="{17564CA5-1095-4603-94F0-1A04F8B1287C}" destId="{301F6391-DA4E-43A2-A795-FB9E692D1880}" srcOrd="11" destOrd="0" presId="urn:microsoft.com/office/officeart/2005/8/layout/list1"/>
    <dgm:cxn modelId="{CEDCA83E-4378-4A89-AC70-41AE5097CBF4}" type="presParOf" srcId="{17564CA5-1095-4603-94F0-1A04F8B1287C}" destId="{BE7BFDF6-8D4D-40BB-9B9E-89233B2CA8AE}" srcOrd="12" destOrd="0" presId="urn:microsoft.com/office/officeart/2005/8/layout/list1"/>
    <dgm:cxn modelId="{D171656C-442D-4F57-8DBD-9DDDAC701479}" type="presParOf" srcId="{BE7BFDF6-8D4D-40BB-9B9E-89233B2CA8AE}" destId="{F1FCA2D4-216A-41F9-922C-8752DA5380FE}" srcOrd="0" destOrd="0" presId="urn:microsoft.com/office/officeart/2005/8/layout/list1"/>
    <dgm:cxn modelId="{D7CBF7A0-7368-400D-AD2A-F1DAAB92C972}" type="presParOf" srcId="{BE7BFDF6-8D4D-40BB-9B9E-89233B2CA8AE}" destId="{BD80A76C-7F5E-40C2-AE75-35F9359D93A7}" srcOrd="1" destOrd="0" presId="urn:microsoft.com/office/officeart/2005/8/layout/list1"/>
    <dgm:cxn modelId="{11197882-905D-4DC7-AF53-48C8D719A917}" type="presParOf" srcId="{17564CA5-1095-4603-94F0-1A04F8B1287C}" destId="{E9446092-57B7-4A12-AF68-21BABD619493}" srcOrd="13" destOrd="0" presId="urn:microsoft.com/office/officeart/2005/8/layout/list1"/>
    <dgm:cxn modelId="{B22BA80A-EE28-465C-8FFF-84896CDF09C8}" type="presParOf" srcId="{17564CA5-1095-4603-94F0-1A04F8B1287C}" destId="{36459404-B976-4648-8D23-F49CFF83FD6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93352B-1483-4F4D-A633-FC68432CCE81}"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E914FEE2-78AF-4C9A-BCD7-CC48C1E9C1CF}">
      <dgm:prSet/>
      <dgm:spPr/>
      <dgm:t>
        <a:bodyPr/>
        <a:lstStyle/>
        <a:p>
          <a:r>
            <a:rPr lang="en-US" b="0" i="0"/>
            <a:t>Child Abuse Prevention and Treatment Act (CAPTA) was enacted in 1974</a:t>
          </a:r>
          <a:endParaRPr lang="en-US"/>
        </a:p>
      </dgm:t>
    </dgm:pt>
    <dgm:pt modelId="{03500248-0600-4C83-AEB3-23651E7BF8CB}" type="parTrans" cxnId="{47F22BC4-9AF6-4CF7-99D6-6337FA806AD0}">
      <dgm:prSet/>
      <dgm:spPr/>
      <dgm:t>
        <a:bodyPr/>
        <a:lstStyle/>
        <a:p>
          <a:endParaRPr lang="en-US"/>
        </a:p>
      </dgm:t>
    </dgm:pt>
    <dgm:pt modelId="{5F8DAEAD-D18F-4F10-9B57-FF305DD8AE63}" type="sibTrans" cxnId="{47F22BC4-9AF6-4CF7-99D6-6337FA806AD0}">
      <dgm:prSet/>
      <dgm:spPr/>
      <dgm:t>
        <a:bodyPr/>
        <a:lstStyle/>
        <a:p>
          <a:endParaRPr lang="en-US"/>
        </a:p>
      </dgm:t>
    </dgm:pt>
    <dgm:pt modelId="{BBD57BE0-5FCE-4BE2-8738-0420D44FCC15}">
      <dgm:prSet/>
      <dgm:spPr/>
      <dgm:t>
        <a:bodyPr/>
        <a:lstStyle/>
        <a:p>
          <a:r>
            <a:rPr lang="en-US" b="0" i="0"/>
            <a:t>Provides federal funding to support prevention, assessment, investigation, prosecution, and treatment activities related to child abuse and neglect</a:t>
          </a:r>
          <a:endParaRPr lang="en-US"/>
        </a:p>
      </dgm:t>
    </dgm:pt>
    <dgm:pt modelId="{D47310E1-FB8A-4774-BC35-BC186BE92969}" type="parTrans" cxnId="{B4E6E44A-A8E8-44B6-A029-99B3E12FF775}">
      <dgm:prSet/>
      <dgm:spPr/>
      <dgm:t>
        <a:bodyPr/>
        <a:lstStyle/>
        <a:p>
          <a:endParaRPr lang="en-US"/>
        </a:p>
      </dgm:t>
    </dgm:pt>
    <dgm:pt modelId="{6C5EEE4E-436B-4DBB-939B-31797F46F312}" type="sibTrans" cxnId="{B4E6E44A-A8E8-44B6-A029-99B3E12FF775}">
      <dgm:prSet/>
      <dgm:spPr/>
      <dgm:t>
        <a:bodyPr/>
        <a:lstStyle/>
        <a:p>
          <a:endParaRPr lang="en-US"/>
        </a:p>
      </dgm:t>
    </dgm:pt>
    <dgm:pt modelId="{F7EC0DD1-66D9-4211-B168-599721804939}">
      <dgm:prSet/>
      <dgm:spPr/>
      <dgm:t>
        <a:bodyPr/>
        <a:lstStyle/>
        <a:p>
          <a:r>
            <a:rPr lang="en-US" b="0" i="0"/>
            <a:t>Provides for minimum definition of child abuse and neglect, child abuse and neglect response and overall confidentiality of these cases</a:t>
          </a:r>
          <a:endParaRPr lang="en-US"/>
        </a:p>
      </dgm:t>
    </dgm:pt>
    <dgm:pt modelId="{31CD7A2C-D945-4B8F-B107-C089D74DFDEB}" type="parTrans" cxnId="{437E6AB2-CBD2-4F24-BA8B-91426065B5D6}">
      <dgm:prSet/>
      <dgm:spPr/>
      <dgm:t>
        <a:bodyPr/>
        <a:lstStyle/>
        <a:p>
          <a:endParaRPr lang="en-US"/>
        </a:p>
      </dgm:t>
    </dgm:pt>
    <dgm:pt modelId="{AF4EB433-8A4B-4A02-A6FF-CB7ECE94AEF3}" type="sibTrans" cxnId="{437E6AB2-CBD2-4F24-BA8B-91426065B5D6}">
      <dgm:prSet/>
      <dgm:spPr/>
      <dgm:t>
        <a:bodyPr/>
        <a:lstStyle/>
        <a:p>
          <a:endParaRPr lang="en-US"/>
        </a:p>
      </dgm:t>
    </dgm:pt>
    <dgm:pt modelId="{174159FD-3E6D-4F71-A1A8-B9E36C662A52}" type="pres">
      <dgm:prSet presAssocID="{8E93352B-1483-4F4D-A633-FC68432CCE81}" presName="vert0" presStyleCnt="0">
        <dgm:presLayoutVars>
          <dgm:dir/>
          <dgm:animOne val="branch"/>
          <dgm:animLvl val="lvl"/>
        </dgm:presLayoutVars>
      </dgm:prSet>
      <dgm:spPr/>
    </dgm:pt>
    <dgm:pt modelId="{31214269-1A4C-444E-A6C5-7D3141DF1A7A}" type="pres">
      <dgm:prSet presAssocID="{E914FEE2-78AF-4C9A-BCD7-CC48C1E9C1CF}" presName="thickLine" presStyleLbl="alignNode1" presStyleIdx="0" presStyleCnt="3"/>
      <dgm:spPr/>
    </dgm:pt>
    <dgm:pt modelId="{C6B2600B-1C1B-4B5C-A0F0-60E715C159A7}" type="pres">
      <dgm:prSet presAssocID="{E914FEE2-78AF-4C9A-BCD7-CC48C1E9C1CF}" presName="horz1" presStyleCnt="0"/>
      <dgm:spPr/>
    </dgm:pt>
    <dgm:pt modelId="{CC5E3CA0-E9AF-457B-AFEB-44DB72ED5060}" type="pres">
      <dgm:prSet presAssocID="{E914FEE2-78AF-4C9A-BCD7-CC48C1E9C1CF}" presName="tx1" presStyleLbl="revTx" presStyleIdx="0" presStyleCnt="3"/>
      <dgm:spPr/>
    </dgm:pt>
    <dgm:pt modelId="{B1448F23-C06D-482A-AB37-4D98676A3E1F}" type="pres">
      <dgm:prSet presAssocID="{E914FEE2-78AF-4C9A-BCD7-CC48C1E9C1CF}" presName="vert1" presStyleCnt="0"/>
      <dgm:spPr/>
    </dgm:pt>
    <dgm:pt modelId="{66549060-D075-461F-A0AA-CB4EEEB9DB04}" type="pres">
      <dgm:prSet presAssocID="{BBD57BE0-5FCE-4BE2-8738-0420D44FCC15}" presName="thickLine" presStyleLbl="alignNode1" presStyleIdx="1" presStyleCnt="3"/>
      <dgm:spPr/>
    </dgm:pt>
    <dgm:pt modelId="{C746835C-ABC5-443A-B5BC-9610082AEE90}" type="pres">
      <dgm:prSet presAssocID="{BBD57BE0-5FCE-4BE2-8738-0420D44FCC15}" presName="horz1" presStyleCnt="0"/>
      <dgm:spPr/>
    </dgm:pt>
    <dgm:pt modelId="{E7B4FBB3-2A18-44E2-A875-5D7E5310924E}" type="pres">
      <dgm:prSet presAssocID="{BBD57BE0-5FCE-4BE2-8738-0420D44FCC15}" presName="tx1" presStyleLbl="revTx" presStyleIdx="1" presStyleCnt="3"/>
      <dgm:spPr/>
    </dgm:pt>
    <dgm:pt modelId="{5593D60A-6423-40EE-803A-0571FC291D5B}" type="pres">
      <dgm:prSet presAssocID="{BBD57BE0-5FCE-4BE2-8738-0420D44FCC15}" presName="vert1" presStyleCnt="0"/>
      <dgm:spPr/>
    </dgm:pt>
    <dgm:pt modelId="{28B455A4-3094-49E8-A15A-7F4698DA4564}" type="pres">
      <dgm:prSet presAssocID="{F7EC0DD1-66D9-4211-B168-599721804939}" presName="thickLine" presStyleLbl="alignNode1" presStyleIdx="2" presStyleCnt="3"/>
      <dgm:spPr/>
    </dgm:pt>
    <dgm:pt modelId="{CF4D645F-5FE5-4A65-9671-8A74BD099509}" type="pres">
      <dgm:prSet presAssocID="{F7EC0DD1-66D9-4211-B168-599721804939}" presName="horz1" presStyleCnt="0"/>
      <dgm:spPr/>
    </dgm:pt>
    <dgm:pt modelId="{76178B93-0A4B-461E-8EC4-BCE77AD9EE26}" type="pres">
      <dgm:prSet presAssocID="{F7EC0DD1-66D9-4211-B168-599721804939}" presName="tx1" presStyleLbl="revTx" presStyleIdx="2" presStyleCnt="3"/>
      <dgm:spPr/>
    </dgm:pt>
    <dgm:pt modelId="{472B5984-EA57-4B55-AE32-3A7B2F18BBA5}" type="pres">
      <dgm:prSet presAssocID="{F7EC0DD1-66D9-4211-B168-599721804939}" presName="vert1" presStyleCnt="0"/>
      <dgm:spPr/>
    </dgm:pt>
  </dgm:ptLst>
  <dgm:cxnLst>
    <dgm:cxn modelId="{2F0B8A12-8AAB-4895-AE60-283A1D6DD190}" type="presOf" srcId="{BBD57BE0-5FCE-4BE2-8738-0420D44FCC15}" destId="{E7B4FBB3-2A18-44E2-A875-5D7E5310924E}" srcOrd="0" destOrd="0" presId="urn:microsoft.com/office/officeart/2008/layout/LinedList"/>
    <dgm:cxn modelId="{760CBF40-72BD-474A-B77E-35CBA140F7B6}" type="presOf" srcId="{E914FEE2-78AF-4C9A-BCD7-CC48C1E9C1CF}" destId="{CC5E3CA0-E9AF-457B-AFEB-44DB72ED5060}" srcOrd="0" destOrd="0" presId="urn:microsoft.com/office/officeart/2008/layout/LinedList"/>
    <dgm:cxn modelId="{B4E6E44A-A8E8-44B6-A029-99B3E12FF775}" srcId="{8E93352B-1483-4F4D-A633-FC68432CCE81}" destId="{BBD57BE0-5FCE-4BE2-8738-0420D44FCC15}" srcOrd="1" destOrd="0" parTransId="{D47310E1-FB8A-4774-BC35-BC186BE92969}" sibTransId="{6C5EEE4E-436B-4DBB-939B-31797F46F312}"/>
    <dgm:cxn modelId="{3CFF398F-C5CE-40CC-A61B-70A53F2A8158}" type="presOf" srcId="{8E93352B-1483-4F4D-A633-FC68432CCE81}" destId="{174159FD-3E6D-4F71-A1A8-B9E36C662A52}" srcOrd="0" destOrd="0" presId="urn:microsoft.com/office/officeart/2008/layout/LinedList"/>
    <dgm:cxn modelId="{437E6AB2-CBD2-4F24-BA8B-91426065B5D6}" srcId="{8E93352B-1483-4F4D-A633-FC68432CCE81}" destId="{F7EC0DD1-66D9-4211-B168-599721804939}" srcOrd="2" destOrd="0" parTransId="{31CD7A2C-D945-4B8F-B107-C089D74DFDEB}" sibTransId="{AF4EB433-8A4B-4A02-A6FF-CB7ECE94AEF3}"/>
    <dgm:cxn modelId="{47F22BC4-9AF6-4CF7-99D6-6337FA806AD0}" srcId="{8E93352B-1483-4F4D-A633-FC68432CCE81}" destId="{E914FEE2-78AF-4C9A-BCD7-CC48C1E9C1CF}" srcOrd="0" destOrd="0" parTransId="{03500248-0600-4C83-AEB3-23651E7BF8CB}" sibTransId="{5F8DAEAD-D18F-4F10-9B57-FF305DD8AE63}"/>
    <dgm:cxn modelId="{11CE33FB-2DE2-4C95-80FE-9B18050C19E7}" type="presOf" srcId="{F7EC0DD1-66D9-4211-B168-599721804939}" destId="{76178B93-0A4B-461E-8EC4-BCE77AD9EE26}" srcOrd="0" destOrd="0" presId="urn:microsoft.com/office/officeart/2008/layout/LinedList"/>
    <dgm:cxn modelId="{0BCDE531-031E-4AE9-B956-E1752BC61447}" type="presParOf" srcId="{174159FD-3E6D-4F71-A1A8-B9E36C662A52}" destId="{31214269-1A4C-444E-A6C5-7D3141DF1A7A}" srcOrd="0" destOrd="0" presId="urn:microsoft.com/office/officeart/2008/layout/LinedList"/>
    <dgm:cxn modelId="{CDBA882B-6A52-491C-9255-2D57B5AB8E3C}" type="presParOf" srcId="{174159FD-3E6D-4F71-A1A8-B9E36C662A52}" destId="{C6B2600B-1C1B-4B5C-A0F0-60E715C159A7}" srcOrd="1" destOrd="0" presId="urn:microsoft.com/office/officeart/2008/layout/LinedList"/>
    <dgm:cxn modelId="{A1AC4087-FEA3-4BDB-9094-006BD64F8DC1}" type="presParOf" srcId="{C6B2600B-1C1B-4B5C-A0F0-60E715C159A7}" destId="{CC5E3CA0-E9AF-457B-AFEB-44DB72ED5060}" srcOrd="0" destOrd="0" presId="urn:microsoft.com/office/officeart/2008/layout/LinedList"/>
    <dgm:cxn modelId="{991DD9D3-E219-4652-BC99-83852A94A4C3}" type="presParOf" srcId="{C6B2600B-1C1B-4B5C-A0F0-60E715C159A7}" destId="{B1448F23-C06D-482A-AB37-4D98676A3E1F}" srcOrd="1" destOrd="0" presId="urn:microsoft.com/office/officeart/2008/layout/LinedList"/>
    <dgm:cxn modelId="{8BCCD9F7-4827-4139-B6C9-9EFFD9C9E45E}" type="presParOf" srcId="{174159FD-3E6D-4F71-A1A8-B9E36C662A52}" destId="{66549060-D075-461F-A0AA-CB4EEEB9DB04}" srcOrd="2" destOrd="0" presId="urn:microsoft.com/office/officeart/2008/layout/LinedList"/>
    <dgm:cxn modelId="{1664EEB8-8C69-4333-8213-E5ADB301904D}" type="presParOf" srcId="{174159FD-3E6D-4F71-A1A8-B9E36C662A52}" destId="{C746835C-ABC5-443A-B5BC-9610082AEE90}" srcOrd="3" destOrd="0" presId="urn:microsoft.com/office/officeart/2008/layout/LinedList"/>
    <dgm:cxn modelId="{A46F6DAE-1B29-4457-A424-B4934CAE83F7}" type="presParOf" srcId="{C746835C-ABC5-443A-B5BC-9610082AEE90}" destId="{E7B4FBB3-2A18-44E2-A875-5D7E5310924E}" srcOrd="0" destOrd="0" presId="urn:microsoft.com/office/officeart/2008/layout/LinedList"/>
    <dgm:cxn modelId="{A9E1D28A-0CFF-4DF9-BA87-7BCA22053277}" type="presParOf" srcId="{C746835C-ABC5-443A-B5BC-9610082AEE90}" destId="{5593D60A-6423-40EE-803A-0571FC291D5B}" srcOrd="1" destOrd="0" presId="urn:microsoft.com/office/officeart/2008/layout/LinedList"/>
    <dgm:cxn modelId="{4E9AADA3-4D64-4A9A-A6D6-19ADD6AEA187}" type="presParOf" srcId="{174159FD-3E6D-4F71-A1A8-B9E36C662A52}" destId="{28B455A4-3094-49E8-A15A-7F4698DA4564}" srcOrd="4" destOrd="0" presId="urn:microsoft.com/office/officeart/2008/layout/LinedList"/>
    <dgm:cxn modelId="{38C58125-7E69-48F4-82F8-85BBCC9E09BD}" type="presParOf" srcId="{174159FD-3E6D-4F71-A1A8-B9E36C662A52}" destId="{CF4D645F-5FE5-4A65-9671-8A74BD099509}" srcOrd="5" destOrd="0" presId="urn:microsoft.com/office/officeart/2008/layout/LinedList"/>
    <dgm:cxn modelId="{98F6187A-CCB9-4590-8EE2-234FFBD0AB62}" type="presParOf" srcId="{CF4D645F-5FE5-4A65-9671-8A74BD099509}" destId="{76178B93-0A4B-461E-8EC4-BCE77AD9EE26}" srcOrd="0" destOrd="0" presId="urn:microsoft.com/office/officeart/2008/layout/LinedList"/>
    <dgm:cxn modelId="{1B7EC6EB-B701-40F7-8F08-3075C424D034}" type="presParOf" srcId="{CF4D645F-5FE5-4A65-9671-8A74BD099509}" destId="{472B5984-EA57-4B55-AE32-3A7B2F18BB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A45BA8-9C6E-431B-9B34-B0CE205398A3}"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B2CF3C84-1BD0-4C08-9A76-B3FC9FD58496}">
      <dgm:prSet/>
      <dgm:spPr/>
      <dgm:t>
        <a:bodyPr/>
        <a:lstStyle/>
        <a:p>
          <a:r>
            <a:rPr lang="en-US" b="0" i="0"/>
            <a:t>Infants born to black mothers are 4x more likely to die before 1</a:t>
          </a:r>
          <a:r>
            <a:rPr lang="en-US" b="0" i="0" baseline="30000"/>
            <a:t>st</a:t>
          </a:r>
          <a:r>
            <a:rPr lang="en-US" b="0" i="0"/>
            <a:t> birthday than infants born to white mothers</a:t>
          </a:r>
          <a:endParaRPr lang="en-US"/>
        </a:p>
      </dgm:t>
    </dgm:pt>
    <dgm:pt modelId="{0C525D35-5109-43C0-ACEA-D6F8A746CC6D}" type="parTrans" cxnId="{6B11CCA7-0E60-47A2-81F4-32DCB01A514B}">
      <dgm:prSet/>
      <dgm:spPr/>
      <dgm:t>
        <a:bodyPr/>
        <a:lstStyle/>
        <a:p>
          <a:endParaRPr lang="en-US"/>
        </a:p>
      </dgm:t>
    </dgm:pt>
    <dgm:pt modelId="{E76AC493-190E-4141-B632-F875647D444F}" type="sibTrans" cxnId="{6B11CCA7-0E60-47A2-81F4-32DCB01A514B}">
      <dgm:prSet/>
      <dgm:spPr/>
      <dgm:t>
        <a:bodyPr/>
        <a:lstStyle/>
        <a:p>
          <a:endParaRPr lang="en-US"/>
        </a:p>
      </dgm:t>
    </dgm:pt>
    <dgm:pt modelId="{25868C90-64C3-43DE-9640-8570B1A3D844}">
      <dgm:prSet/>
      <dgm:spPr/>
      <dgm:t>
        <a:bodyPr/>
        <a:lstStyle/>
        <a:p>
          <a:r>
            <a:rPr lang="en-US" b="0" i="0"/>
            <a:t>Infants born to black women are twice as likely to have low birthweight than those born to white women</a:t>
          </a:r>
          <a:endParaRPr lang="en-US"/>
        </a:p>
      </dgm:t>
    </dgm:pt>
    <dgm:pt modelId="{3599AA7B-085D-4F66-BDCD-C9BB1AF75A31}" type="parTrans" cxnId="{30334B23-0FC9-4742-B378-3F1EE61BF192}">
      <dgm:prSet/>
      <dgm:spPr/>
      <dgm:t>
        <a:bodyPr/>
        <a:lstStyle/>
        <a:p>
          <a:endParaRPr lang="en-US"/>
        </a:p>
      </dgm:t>
    </dgm:pt>
    <dgm:pt modelId="{42BC9C74-B0A5-41A6-9556-451D9293F0B7}" type="sibTrans" cxnId="{30334B23-0FC9-4742-B378-3F1EE61BF192}">
      <dgm:prSet/>
      <dgm:spPr/>
      <dgm:t>
        <a:bodyPr/>
        <a:lstStyle/>
        <a:p>
          <a:endParaRPr lang="en-US"/>
        </a:p>
      </dgm:t>
    </dgm:pt>
    <dgm:pt modelId="{2802F80C-057F-4000-9349-7F10D220A298}">
      <dgm:prSet/>
      <dgm:spPr/>
      <dgm:t>
        <a:bodyPr/>
        <a:lstStyle/>
        <a:p>
          <a:r>
            <a:rPr lang="en-US" b="0" i="0" dirty="0"/>
            <a:t>CT has second-lowest mortality rate for babies born to white mothers (2.9 per 1000 births)</a:t>
          </a:r>
          <a:endParaRPr lang="en-US" dirty="0"/>
        </a:p>
      </dgm:t>
    </dgm:pt>
    <dgm:pt modelId="{8B06A80D-BCF2-4BFC-A395-02499D125ACC}" type="parTrans" cxnId="{ACC2752D-8786-4324-B1F3-7DB1130F5AF0}">
      <dgm:prSet/>
      <dgm:spPr/>
      <dgm:t>
        <a:bodyPr/>
        <a:lstStyle/>
        <a:p>
          <a:endParaRPr lang="en-US"/>
        </a:p>
      </dgm:t>
    </dgm:pt>
    <dgm:pt modelId="{23229767-9E2D-45AB-89BC-C39CE902C67A}" type="sibTrans" cxnId="{ACC2752D-8786-4324-B1F3-7DB1130F5AF0}">
      <dgm:prSet/>
      <dgm:spPr/>
      <dgm:t>
        <a:bodyPr/>
        <a:lstStyle/>
        <a:p>
          <a:endParaRPr lang="en-US"/>
        </a:p>
      </dgm:t>
    </dgm:pt>
    <dgm:pt modelId="{84567C08-1364-423C-8D92-247BA3D4B428}">
      <dgm:prSet/>
      <dgm:spPr/>
      <dgm:t>
        <a:bodyPr/>
        <a:lstStyle/>
        <a:p>
          <a:r>
            <a:rPr lang="en-US" b="0" i="0"/>
            <a:t>CT has higher than national average mortality rate for babies born to black mothers (11.7 per 1000 births)</a:t>
          </a:r>
          <a:endParaRPr lang="en-US"/>
        </a:p>
      </dgm:t>
    </dgm:pt>
    <dgm:pt modelId="{933C19CA-519B-486A-9B87-640BC69D281B}" type="parTrans" cxnId="{F423206F-26E6-410A-8747-5659C56F02D1}">
      <dgm:prSet/>
      <dgm:spPr/>
      <dgm:t>
        <a:bodyPr/>
        <a:lstStyle/>
        <a:p>
          <a:endParaRPr lang="en-US"/>
        </a:p>
      </dgm:t>
    </dgm:pt>
    <dgm:pt modelId="{8F4A6102-E9B2-4494-A3DD-C80F13353323}" type="sibTrans" cxnId="{F423206F-26E6-410A-8747-5659C56F02D1}">
      <dgm:prSet/>
      <dgm:spPr/>
      <dgm:t>
        <a:bodyPr/>
        <a:lstStyle/>
        <a:p>
          <a:endParaRPr lang="en-US"/>
        </a:p>
      </dgm:t>
    </dgm:pt>
    <dgm:pt modelId="{0EAC373F-31D3-402A-821C-163E4F3D9EA0}">
      <dgm:prSet/>
      <dgm:spPr/>
      <dgm:t>
        <a:bodyPr/>
        <a:lstStyle/>
        <a:p>
          <a:r>
            <a:rPr lang="en-US" b="0" i="0"/>
            <a:t>Root causes stem from higher uninsured rate, lack of access to regular healthcare provider, physical toll from discrimination, disparate health treatment</a:t>
          </a:r>
          <a:endParaRPr lang="en-US"/>
        </a:p>
      </dgm:t>
    </dgm:pt>
    <dgm:pt modelId="{D1304F13-5BC5-4CE0-BF68-352A279C09A3}" type="parTrans" cxnId="{F5608C60-EA15-4D0B-B2ED-A0591FF68C98}">
      <dgm:prSet/>
      <dgm:spPr/>
      <dgm:t>
        <a:bodyPr/>
        <a:lstStyle/>
        <a:p>
          <a:endParaRPr lang="en-US"/>
        </a:p>
      </dgm:t>
    </dgm:pt>
    <dgm:pt modelId="{AE35FDF8-82EC-4471-ABD2-0B0200527F9F}" type="sibTrans" cxnId="{F5608C60-EA15-4D0B-B2ED-A0591FF68C98}">
      <dgm:prSet/>
      <dgm:spPr/>
      <dgm:t>
        <a:bodyPr/>
        <a:lstStyle/>
        <a:p>
          <a:endParaRPr lang="en-US"/>
        </a:p>
      </dgm:t>
    </dgm:pt>
    <dgm:pt modelId="{23C5AD30-20AC-4448-A1AB-176004A7A485}" type="pres">
      <dgm:prSet presAssocID="{E7A45BA8-9C6E-431B-9B34-B0CE205398A3}" presName="diagram" presStyleCnt="0">
        <dgm:presLayoutVars>
          <dgm:dir/>
          <dgm:resizeHandles val="exact"/>
        </dgm:presLayoutVars>
      </dgm:prSet>
      <dgm:spPr/>
    </dgm:pt>
    <dgm:pt modelId="{BCEA367E-D0A3-4930-9B39-5A6471F638E8}" type="pres">
      <dgm:prSet presAssocID="{B2CF3C84-1BD0-4C08-9A76-B3FC9FD58496}" presName="node" presStyleLbl="node1" presStyleIdx="0" presStyleCnt="5">
        <dgm:presLayoutVars>
          <dgm:bulletEnabled val="1"/>
        </dgm:presLayoutVars>
      </dgm:prSet>
      <dgm:spPr/>
    </dgm:pt>
    <dgm:pt modelId="{E1C117B4-AEC7-4781-9FFB-9E84B7D1400D}" type="pres">
      <dgm:prSet presAssocID="{E76AC493-190E-4141-B632-F875647D444F}" presName="sibTrans" presStyleCnt="0"/>
      <dgm:spPr/>
    </dgm:pt>
    <dgm:pt modelId="{9635D79E-29A8-4C4F-A4A9-C0214F267B5F}" type="pres">
      <dgm:prSet presAssocID="{25868C90-64C3-43DE-9640-8570B1A3D844}" presName="node" presStyleLbl="node1" presStyleIdx="1" presStyleCnt="5">
        <dgm:presLayoutVars>
          <dgm:bulletEnabled val="1"/>
        </dgm:presLayoutVars>
      </dgm:prSet>
      <dgm:spPr/>
    </dgm:pt>
    <dgm:pt modelId="{D557255B-EEEE-4CA5-B74D-3608F1AED451}" type="pres">
      <dgm:prSet presAssocID="{42BC9C74-B0A5-41A6-9556-451D9293F0B7}" presName="sibTrans" presStyleCnt="0"/>
      <dgm:spPr/>
    </dgm:pt>
    <dgm:pt modelId="{07EEDA12-78D0-4D24-8F5A-4D41AAD3DE11}" type="pres">
      <dgm:prSet presAssocID="{2802F80C-057F-4000-9349-7F10D220A298}" presName="node" presStyleLbl="node1" presStyleIdx="2" presStyleCnt="5">
        <dgm:presLayoutVars>
          <dgm:bulletEnabled val="1"/>
        </dgm:presLayoutVars>
      </dgm:prSet>
      <dgm:spPr/>
    </dgm:pt>
    <dgm:pt modelId="{EBA6BFFB-EBD9-4C16-9F58-B701869B761A}" type="pres">
      <dgm:prSet presAssocID="{23229767-9E2D-45AB-89BC-C39CE902C67A}" presName="sibTrans" presStyleCnt="0"/>
      <dgm:spPr/>
    </dgm:pt>
    <dgm:pt modelId="{53C477D4-A9B2-489F-ABBE-744EC7B68388}" type="pres">
      <dgm:prSet presAssocID="{84567C08-1364-423C-8D92-247BA3D4B428}" presName="node" presStyleLbl="node1" presStyleIdx="3" presStyleCnt="5">
        <dgm:presLayoutVars>
          <dgm:bulletEnabled val="1"/>
        </dgm:presLayoutVars>
      </dgm:prSet>
      <dgm:spPr/>
    </dgm:pt>
    <dgm:pt modelId="{1DD317B7-0737-446C-8E5A-B525596DBB29}" type="pres">
      <dgm:prSet presAssocID="{8F4A6102-E9B2-4494-A3DD-C80F13353323}" presName="sibTrans" presStyleCnt="0"/>
      <dgm:spPr/>
    </dgm:pt>
    <dgm:pt modelId="{A832B78C-7207-40D7-94FA-B5FA0350EFEB}" type="pres">
      <dgm:prSet presAssocID="{0EAC373F-31D3-402A-821C-163E4F3D9EA0}" presName="node" presStyleLbl="node1" presStyleIdx="4" presStyleCnt="5">
        <dgm:presLayoutVars>
          <dgm:bulletEnabled val="1"/>
        </dgm:presLayoutVars>
      </dgm:prSet>
      <dgm:spPr/>
    </dgm:pt>
  </dgm:ptLst>
  <dgm:cxnLst>
    <dgm:cxn modelId="{DEF29115-5D7C-4D41-8C75-E6D43DA93CC5}" type="presOf" srcId="{0EAC373F-31D3-402A-821C-163E4F3D9EA0}" destId="{A832B78C-7207-40D7-94FA-B5FA0350EFEB}" srcOrd="0" destOrd="0" presId="urn:microsoft.com/office/officeart/2005/8/layout/default"/>
    <dgm:cxn modelId="{30334B23-0FC9-4742-B378-3F1EE61BF192}" srcId="{E7A45BA8-9C6E-431B-9B34-B0CE205398A3}" destId="{25868C90-64C3-43DE-9640-8570B1A3D844}" srcOrd="1" destOrd="0" parTransId="{3599AA7B-085D-4F66-BDCD-C9BB1AF75A31}" sibTransId="{42BC9C74-B0A5-41A6-9556-451D9293F0B7}"/>
    <dgm:cxn modelId="{ACC2752D-8786-4324-B1F3-7DB1130F5AF0}" srcId="{E7A45BA8-9C6E-431B-9B34-B0CE205398A3}" destId="{2802F80C-057F-4000-9349-7F10D220A298}" srcOrd="2" destOrd="0" parTransId="{8B06A80D-BCF2-4BFC-A395-02499D125ACC}" sibTransId="{23229767-9E2D-45AB-89BC-C39CE902C67A}"/>
    <dgm:cxn modelId="{ED23A62E-CB36-4136-9715-39F0A930C179}" type="presOf" srcId="{25868C90-64C3-43DE-9640-8570B1A3D844}" destId="{9635D79E-29A8-4C4F-A4A9-C0214F267B5F}" srcOrd="0" destOrd="0" presId="urn:microsoft.com/office/officeart/2005/8/layout/default"/>
    <dgm:cxn modelId="{EE41EA36-2BA3-4AA2-9135-5F5202010A3A}" type="presOf" srcId="{84567C08-1364-423C-8D92-247BA3D4B428}" destId="{53C477D4-A9B2-489F-ABBE-744EC7B68388}" srcOrd="0" destOrd="0" presId="urn:microsoft.com/office/officeart/2005/8/layout/default"/>
    <dgm:cxn modelId="{5B12F638-4CCF-4015-8E29-85A9076C2AFE}" type="presOf" srcId="{B2CF3C84-1BD0-4C08-9A76-B3FC9FD58496}" destId="{BCEA367E-D0A3-4930-9B39-5A6471F638E8}" srcOrd="0" destOrd="0" presId="urn:microsoft.com/office/officeart/2005/8/layout/default"/>
    <dgm:cxn modelId="{F5608C60-EA15-4D0B-B2ED-A0591FF68C98}" srcId="{E7A45BA8-9C6E-431B-9B34-B0CE205398A3}" destId="{0EAC373F-31D3-402A-821C-163E4F3D9EA0}" srcOrd="4" destOrd="0" parTransId="{D1304F13-5BC5-4CE0-BF68-352A279C09A3}" sibTransId="{AE35FDF8-82EC-4471-ABD2-0B0200527F9F}"/>
    <dgm:cxn modelId="{2B5CD141-3D24-4B7A-BEE3-20AA09067EBD}" type="presOf" srcId="{E7A45BA8-9C6E-431B-9B34-B0CE205398A3}" destId="{23C5AD30-20AC-4448-A1AB-176004A7A485}" srcOrd="0" destOrd="0" presId="urn:microsoft.com/office/officeart/2005/8/layout/default"/>
    <dgm:cxn modelId="{F423206F-26E6-410A-8747-5659C56F02D1}" srcId="{E7A45BA8-9C6E-431B-9B34-B0CE205398A3}" destId="{84567C08-1364-423C-8D92-247BA3D4B428}" srcOrd="3" destOrd="0" parTransId="{933C19CA-519B-486A-9B87-640BC69D281B}" sibTransId="{8F4A6102-E9B2-4494-A3DD-C80F13353323}"/>
    <dgm:cxn modelId="{6B11CCA7-0E60-47A2-81F4-32DCB01A514B}" srcId="{E7A45BA8-9C6E-431B-9B34-B0CE205398A3}" destId="{B2CF3C84-1BD0-4C08-9A76-B3FC9FD58496}" srcOrd="0" destOrd="0" parTransId="{0C525D35-5109-43C0-ACEA-D6F8A746CC6D}" sibTransId="{E76AC493-190E-4141-B632-F875647D444F}"/>
    <dgm:cxn modelId="{EEF606CD-3C3F-4EC6-8B34-E46007A92E59}" type="presOf" srcId="{2802F80C-057F-4000-9349-7F10D220A298}" destId="{07EEDA12-78D0-4D24-8F5A-4D41AAD3DE11}" srcOrd="0" destOrd="0" presId="urn:microsoft.com/office/officeart/2005/8/layout/default"/>
    <dgm:cxn modelId="{5F20DC91-709C-4639-ADC9-26392B4B9294}" type="presParOf" srcId="{23C5AD30-20AC-4448-A1AB-176004A7A485}" destId="{BCEA367E-D0A3-4930-9B39-5A6471F638E8}" srcOrd="0" destOrd="0" presId="urn:microsoft.com/office/officeart/2005/8/layout/default"/>
    <dgm:cxn modelId="{E25C8238-FA11-4314-9DF7-6E4FAE0A48B9}" type="presParOf" srcId="{23C5AD30-20AC-4448-A1AB-176004A7A485}" destId="{E1C117B4-AEC7-4781-9FFB-9E84B7D1400D}" srcOrd="1" destOrd="0" presId="urn:microsoft.com/office/officeart/2005/8/layout/default"/>
    <dgm:cxn modelId="{E066179A-2C08-471D-9AF0-4656AB8D1049}" type="presParOf" srcId="{23C5AD30-20AC-4448-A1AB-176004A7A485}" destId="{9635D79E-29A8-4C4F-A4A9-C0214F267B5F}" srcOrd="2" destOrd="0" presId="urn:microsoft.com/office/officeart/2005/8/layout/default"/>
    <dgm:cxn modelId="{D36BC6C2-6403-48BB-9D8B-A59B5B386A78}" type="presParOf" srcId="{23C5AD30-20AC-4448-A1AB-176004A7A485}" destId="{D557255B-EEEE-4CA5-B74D-3608F1AED451}" srcOrd="3" destOrd="0" presId="urn:microsoft.com/office/officeart/2005/8/layout/default"/>
    <dgm:cxn modelId="{2AD61110-C045-4567-AB25-895456BC4780}" type="presParOf" srcId="{23C5AD30-20AC-4448-A1AB-176004A7A485}" destId="{07EEDA12-78D0-4D24-8F5A-4D41AAD3DE11}" srcOrd="4" destOrd="0" presId="urn:microsoft.com/office/officeart/2005/8/layout/default"/>
    <dgm:cxn modelId="{8E26F7F6-C56C-4C40-AE26-0F5B07BBA26A}" type="presParOf" srcId="{23C5AD30-20AC-4448-A1AB-176004A7A485}" destId="{EBA6BFFB-EBD9-4C16-9F58-B701869B761A}" srcOrd="5" destOrd="0" presId="urn:microsoft.com/office/officeart/2005/8/layout/default"/>
    <dgm:cxn modelId="{E82EA768-47A0-4677-A1B2-882A6442E637}" type="presParOf" srcId="{23C5AD30-20AC-4448-A1AB-176004A7A485}" destId="{53C477D4-A9B2-489F-ABBE-744EC7B68388}" srcOrd="6" destOrd="0" presId="urn:microsoft.com/office/officeart/2005/8/layout/default"/>
    <dgm:cxn modelId="{CEC1CE38-D638-4482-993F-F4C76A825CEA}" type="presParOf" srcId="{23C5AD30-20AC-4448-A1AB-176004A7A485}" destId="{1DD317B7-0737-446C-8E5A-B525596DBB29}" srcOrd="7" destOrd="0" presId="urn:microsoft.com/office/officeart/2005/8/layout/default"/>
    <dgm:cxn modelId="{6D3063D5-0D54-4161-8C76-3579CAFBC653}" type="presParOf" srcId="{23C5AD30-20AC-4448-A1AB-176004A7A485}" destId="{A832B78C-7207-40D7-94FA-B5FA0350EFEB}"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26275D-E01B-4E72-A31E-611B1217D42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A2962AF-2113-493A-87C4-509F29A32696}">
      <dgm:prSet/>
      <dgm:spPr/>
      <dgm:t>
        <a:bodyPr/>
        <a:lstStyle/>
        <a:p>
          <a:r>
            <a:rPr lang="en-US" b="0" i="0" dirty="0"/>
            <a:t>Avoiding unnecessary DCF Reports </a:t>
          </a:r>
          <a:endParaRPr lang="en-US" dirty="0"/>
        </a:p>
      </dgm:t>
    </dgm:pt>
    <dgm:pt modelId="{0BCC38E7-EF73-4980-ADF0-CFC3744794AF}" type="parTrans" cxnId="{D67C4508-F3EA-4D76-8944-87435DA0A5C1}">
      <dgm:prSet/>
      <dgm:spPr/>
      <dgm:t>
        <a:bodyPr/>
        <a:lstStyle/>
        <a:p>
          <a:endParaRPr lang="en-US"/>
        </a:p>
      </dgm:t>
    </dgm:pt>
    <dgm:pt modelId="{A52B017B-9F63-4C51-A219-189586A71783}" type="sibTrans" cxnId="{D67C4508-F3EA-4D76-8944-87435DA0A5C1}">
      <dgm:prSet/>
      <dgm:spPr/>
      <dgm:t>
        <a:bodyPr/>
        <a:lstStyle/>
        <a:p>
          <a:endParaRPr lang="en-US"/>
        </a:p>
      </dgm:t>
    </dgm:pt>
    <dgm:pt modelId="{3EDAA706-ABDC-4248-95F8-310FFFAC5020}">
      <dgm:prSet/>
      <dgm:spPr/>
      <dgm:t>
        <a:bodyPr/>
        <a:lstStyle/>
        <a:p>
          <a:r>
            <a:rPr lang="en-US" b="0" i="0" dirty="0"/>
            <a:t>Puts undue stress on a new parent who is well connected to services</a:t>
          </a:r>
          <a:endParaRPr lang="en-US" dirty="0"/>
        </a:p>
      </dgm:t>
    </dgm:pt>
    <dgm:pt modelId="{9800ECAD-6283-46D0-B0BB-665B8259C9F9}" type="parTrans" cxnId="{B91BEF09-7E6B-47E6-8BE8-64906BD71B8C}">
      <dgm:prSet/>
      <dgm:spPr/>
      <dgm:t>
        <a:bodyPr/>
        <a:lstStyle/>
        <a:p>
          <a:endParaRPr lang="en-US"/>
        </a:p>
      </dgm:t>
    </dgm:pt>
    <dgm:pt modelId="{7CADA63E-A434-4A2F-8DDC-681C3B81334B}" type="sibTrans" cxnId="{B91BEF09-7E6B-47E6-8BE8-64906BD71B8C}">
      <dgm:prSet/>
      <dgm:spPr/>
      <dgm:t>
        <a:bodyPr/>
        <a:lstStyle/>
        <a:p>
          <a:endParaRPr lang="en-US"/>
        </a:p>
      </dgm:t>
    </dgm:pt>
    <dgm:pt modelId="{ED10ACCE-D568-4805-8063-C937084814F6}">
      <dgm:prSet/>
      <dgm:spPr/>
      <dgm:t>
        <a:bodyPr/>
        <a:lstStyle/>
        <a:p>
          <a:r>
            <a:rPr lang="en-US" b="0" i="0" dirty="0"/>
            <a:t>Additional strain on DCF system </a:t>
          </a:r>
          <a:endParaRPr lang="en-US" dirty="0"/>
        </a:p>
      </dgm:t>
    </dgm:pt>
    <dgm:pt modelId="{15FD782B-93C5-4F5B-998D-1D08EE9803A7}" type="parTrans" cxnId="{1697BD6D-5640-4B32-8AF6-2F92D6C5E9DA}">
      <dgm:prSet/>
      <dgm:spPr/>
      <dgm:t>
        <a:bodyPr/>
        <a:lstStyle/>
        <a:p>
          <a:endParaRPr lang="en-US"/>
        </a:p>
      </dgm:t>
    </dgm:pt>
    <dgm:pt modelId="{B6391E91-540D-44D7-AA71-0245866E03ED}" type="sibTrans" cxnId="{1697BD6D-5640-4B32-8AF6-2F92D6C5E9DA}">
      <dgm:prSet/>
      <dgm:spPr/>
      <dgm:t>
        <a:bodyPr/>
        <a:lstStyle/>
        <a:p>
          <a:endParaRPr lang="en-US"/>
        </a:p>
      </dgm:t>
    </dgm:pt>
    <dgm:pt modelId="{BC5F8EBA-F6F5-44F0-987D-65A1A80E14E3}">
      <dgm:prSet/>
      <dgm:spPr/>
      <dgm:t>
        <a:bodyPr/>
        <a:lstStyle/>
        <a:p>
          <a:r>
            <a:rPr lang="en-US" b="0" i="0" dirty="0"/>
            <a:t>Empowering birthing people to make their own healthcare choices and take the lead on their plan</a:t>
          </a:r>
          <a:endParaRPr lang="en-US" dirty="0"/>
        </a:p>
      </dgm:t>
    </dgm:pt>
    <dgm:pt modelId="{8D889C44-21F2-4528-8FBE-53CA6C791F85}" type="parTrans" cxnId="{9280AB40-73F0-4CBD-8A45-1DF81B926B8C}">
      <dgm:prSet/>
      <dgm:spPr/>
      <dgm:t>
        <a:bodyPr/>
        <a:lstStyle/>
        <a:p>
          <a:endParaRPr lang="en-US"/>
        </a:p>
      </dgm:t>
    </dgm:pt>
    <dgm:pt modelId="{22417FAA-084E-4CB2-B0FF-AAF9830C72D0}" type="sibTrans" cxnId="{9280AB40-73F0-4CBD-8A45-1DF81B926B8C}">
      <dgm:prSet/>
      <dgm:spPr/>
      <dgm:t>
        <a:bodyPr/>
        <a:lstStyle/>
        <a:p>
          <a:endParaRPr lang="en-US"/>
        </a:p>
      </dgm:t>
    </dgm:pt>
    <dgm:pt modelId="{31080DA0-6BF5-447F-9782-B2FBA5B8EC70}">
      <dgm:prSet/>
      <dgm:spPr/>
      <dgm:t>
        <a:bodyPr/>
        <a:lstStyle/>
        <a:p>
          <a:r>
            <a:rPr lang="en-US" b="0" i="0" dirty="0"/>
            <a:t>Increase access to prenatal care and delivering in a birthing hospital  </a:t>
          </a:r>
          <a:endParaRPr lang="en-US" dirty="0"/>
        </a:p>
      </dgm:t>
    </dgm:pt>
    <dgm:pt modelId="{83A14A79-B0AB-4760-A145-675D84A03C0C}" type="parTrans" cxnId="{B804FD22-AD49-4E3B-9DE4-AF459B611454}">
      <dgm:prSet/>
      <dgm:spPr/>
      <dgm:t>
        <a:bodyPr/>
        <a:lstStyle/>
        <a:p>
          <a:endParaRPr lang="en-US"/>
        </a:p>
      </dgm:t>
    </dgm:pt>
    <dgm:pt modelId="{EB0CE0AC-EC6F-4D05-9F79-3E2F901D6817}" type="sibTrans" cxnId="{B804FD22-AD49-4E3B-9DE4-AF459B611454}">
      <dgm:prSet/>
      <dgm:spPr/>
      <dgm:t>
        <a:bodyPr/>
        <a:lstStyle/>
        <a:p>
          <a:endParaRPr lang="en-US"/>
        </a:p>
      </dgm:t>
    </dgm:pt>
    <dgm:pt modelId="{5ED81065-8CC1-4CFB-88E5-B4D71CB919C9}">
      <dgm:prSet/>
      <dgm:spPr/>
      <dgm:t>
        <a:bodyPr/>
        <a:lstStyle/>
        <a:p>
          <a:r>
            <a:rPr lang="en-US" b="0" i="0" dirty="0"/>
            <a:t>Sharing the plan well in advance with medical providers &amp; allowing time for collaboration</a:t>
          </a:r>
          <a:endParaRPr lang="en-US" dirty="0"/>
        </a:p>
      </dgm:t>
    </dgm:pt>
    <dgm:pt modelId="{0B0C964B-E6F5-4A12-A323-752D1268282F}" type="parTrans" cxnId="{67231194-ADCA-4C13-884B-8B9F28F92593}">
      <dgm:prSet/>
      <dgm:spPr/>
      <dgm:t>
        <a:bodyPr/>
        <a:lstStyle/>
        <a:p>
          <a:endParaRPr lang="en-US"/>
        </a:p>
      </dgm:t>
    </dgm:pt>
    <dgm:pt modelId="{F5AC336E-6A71-4DDB-B475-987864AF21A4}" type="sibTrans" cxnId="{67231194-ADCA-4C13-884B-8B9F28F92593}">
      <dgm:prSet/>
      <dgm:spPr/>
      <dgm:t>
        <a:bodyPr/>
        <a:lstStyle/>
        <a:p>
          <a:endParaRPr lang="en-US"/>
        </a:p>
      </dgm:t>
    </dgm:pt>
    <dgm:pt modelId="{D2E0E627-8328-4FC5-9061-F7055D1F10EC}">
      <dgm:prSet/>
      <dgm:spPr/>
      <dgm:t>
        <a:bodyPr/>
        <a:lstStyle/>
        <a:p>
          <a:r>
            <a:rPr lang="en-US" b="0" i="0" dirty="0"/>
            <a:t>Time of delivery is not the ideal time to be introducing the Family Care Plan to the woman/birthing person or the hospital </a:t>
          </a:r>
          <a:endParaRPr lang="en-US" dirty="0"/>
        </a:p>
      </dgm:t>
    </dgm:pt>
    <dgm:pt modelId="{E7DBF530-BE40-47B6-87E4-6516F242D200}" type="parTrans" cxnId="{9B350385-214A-4907-980A-4394B6061E7D}">
      <dgm:prSet/>
      <dgm:spPr/>
      <dgm:t>
        <a:bodyPr/>
        <a:lstStyle/>
        <a:p>
          <a:endParaRPr lang="en-US"/>
        </a:p>
      </dgm:t>
    </dgm:pt>
    <dgm:pt modelId="{BF785D37-C2A7-4CA4-A99A-0C1AD7C459D0}" type="sibTrans" cxnId="{9B350385-214A-4907-980A-4394B6061E7D}">
      <dgm:prSet/>
      <dgm:spPr/>
      <dgm:t>
        <a:bodyPr/>
        <a:lstStyle/>
        <a:p>
          <a:endParaRPr lang="en-US"/>
        </a:p>
      </dgm:t>
    </dgm:pt>
    <dgm:pt modelId="{9DB826D6-40F5-429F-9748-494528809ADB}">
      <dgm:prSet/>
      <dgm:spPr/>
      <dgm:t>
        <a:bodyPr/>
        <a:lstStyle/>
        <a:p>
          <a:r>
            <a:rPr lang="en-US" b="0" i="0"/>
            <a:t>Stigma &amp; Cultural Implications </a:t>
          </a:r>
          <a:endParaRPr lang="en-US"/>
        </a:p>
      </dgm:t>
    </dgm:pt>
    <dgm:pt modelId="{AEEBCE63-FB29-427E-B6FD-A78AFFBA0775}" type="parTrans" cxnId="{DBB09C2E-44FB-4EA3-97F1-ECC97567A204}">
      <dgm:prSet/>
      <dgm:spPr/>
      <dgm:t>
        <a:bodyPr/>
        <a:lstStyle/>
        <a:p>
          <a:endParaRPr lang="en-US"/>
        </a:p>
      </dgm:t>
    </dgm:pt>
    <dgm:pt modelId="{98D91337-CD7B-4AB5-B054-B44C35F6A5AB}" type="sibTrans" cxnId="{DBB09C2E-44FB-4EA3-97F1-ECC97567A204}">
      <dgm:prSet/>
      <dgm:spPr/>
      <dgm:t>
        <a:bodyPr/>
        <a:lstStyle/>
        <a:p>
          <a:endParaRPr lang="en-US"/>
        </a:p>
      </dgm:t>
    </dgm:pt>
    <dgm:pt modelId="{94AB8F90-ECE6-4C71-AD06-4571D5567D88}">
      <dgm:prSet/>
      <dgm:spPr/>
      <dgm:t>
        <a:bodyPr/>
        <a:lstStyle/>
        <a:p>
          <a:r>
            <a:rPr lang="en-US" b="0" i="0" dirty="0"/>
            <a:t>Racial, socioeconomic, and LGBTQ+ healthcare disparities </a:t>
          </a:r>
          <a:endParaRPr lang="en-US" dirty="0"/>
        </a:p>
      </dgm:t>
    </dgm:pt>
    <dgm:pt modelId="{87046E30-E655-45D5-9887-4C055930269F}" type="parTrans" cxnId="{882791F1-78DD-435C-B301-703BEB220649}">
      <dgm:prSet/>
      <dgm:spPr/>
      <dgm:t>
        <a:bodyPr/>
        <a:lstStyle/>
        <a:p>
          <a:endParaRPr lang="en-US"/>
        </a:p>
      </dgm:t>
    </dgm:pt>
    <dgm:pt modelId="{244A786D-B769-4BB4-B552-C211895FE5ED}" type="sibTrans" cxnId="{882791F1-78DD-435C-B301-703BEB220649}">
      <dgm:prSet/>
      <dgm:spPr/>
      <dgm:t>
        <a:bodyPr/>
        <a:lstStyle/>
        <a:p>
          <a:endParaRPr lang="en-US"/>
        </a:p>
      </dgm:t>
    </dgm:pt>
    <dgm:pt modelId="{B83E2CCB-05A4-4AE2-A278-F8FFAEB122C4}" type="pres">
      <dgm:prSet presAssocID="{B726275D-E01B-4E72-A31E-611B1217D424}" presName="Name0" presStyleCnt="0">
        <dgm:presLayoutVars>
          <dgm:dir/>
          <dgm:animLvl val="lvl"/>
          <dgm:resizeHandles val="exact"/>
        </dgm:presLayoutVars>
      </dgm:prSet>
      <dgm:spPr/>
    </dgm:pt>
    <dgm:pt modelId="{C892EFA2-0D1D-4E0A-B152-49F8BC4B3599}" type="pres">
      <dgm:prSet presAssocID="{4A2962AF-2113-493A-87C4-509F29A32696}" presName="composite" presStyleCnt="0"/>
      <dgm:spPr/>
    </dgm:pt>
    <dgm:pt modelId="{08C0AFC6-3FED-457F-9F4E-9484184B2905}" type="pres">
      <dgm:prSet presAssocID="{4A2962AF-2113-493A-87C4-509F29A32696}" presName="parTx" presStyleLbl="alignNode1" presStyleIdx="0" presStyleCnt="4">
        <dgm:presLayoutVars>
          <dgm:chMax val="0"/>
          <dgm:chPref val="0"/>
          <dgm:bulletEnabled val="1"/>
        </dgm:presLayoutVars>
      </dgm:prSet>
      <dgm:spPr/>
    </dgm:pt>
    <dgm:pt modelId="{25593CF7-0A88-4732-ABD5-2DA8468EC3B0}" type="pres">
      <dgm:prSet presAssocID="{4A2962AF-2113-493A-87C4-509F29A32696}" presName="desTx" presStyleLbl="alignAccFollowNode1" presStyleIdx="0" presStyleCnt="4">
        <dgm:presLayoutVars>
          <dgm:bulletEnabled val="1"/>
        </dgm:presLayoutVars>
      </dgm:prSet>
      <dgm:spPr/>
    </dgm:pt>
    <dgm:pt modelId="{F9D8D8BC-280F-4F4B-8235-09D77489AE98}" type="pres">
      <dgm:prSet presAssocID="{A52B017B-9F63-4C51-A219-189586A71783}" presName="space" presStyleCnt="0"/>
      <dgm:spPr/>
    </dgm:pt>
    <dgm:pt modelId="{857A737C-F17E-4E00-9A40-235FA34BF030}" type="pres">
      <dgm:prSet presAssocID="{BC5F8EBA-F6F5-44F0-987D-65A1A80E14E3}" presName="composite" presStyleCnt="0"/>
      <dgm:spPr/>
    </dgm:pt>
    <dgm:pt modelId="{84851233-1458-49A1-BF05-F3AFD3AFE27C}" type="pres">
      <dgm:prSet presAssocID="{BC5F8EBA-F6F5-44F0-987D-65A1A80E14E3}" presName="parTx" presStyleLbl="alignNode1" presStyleIdx="1" presStyleCnt="4">
        <dgm:presLayoutVars>
          <dgm:chMax val="0"/>
          <dgm:chPref val="0"/>
          <dgm:bulletEnabled val="1"/>
        </dgm:presLayoutVars>
      </dgm:prSet>
      <dgm:spPr/>
    </dgm:pt>
    <dgm:pt modelId="{A6A95337-91EC-4DF4-B505-D5FF453C83B9}" type="pres">
      <dgm:prSet presAssocID="{BC5F8EBA-F6F5-44F0-987D-65A1A80E14E3}" presName="desTx" presStyleLbl="alignAccFollowNode1" presStyleIdx="1" presStyleCnt="4">
        <dgm:presLayoutVars>
          <dgm:bulletEnabled val="1"/>
        </dgm:presLayoutVars>
      </dgm:prSet>
      <dgm:spPr/>
    </dgm:pt>
    <dgm:pt modelId="{90A08EF2-322A-4A7F-8FA1-CA16D15E3260}" type="pres">
      <dgm:prSet presAssocID="{22417FAA-084E-4CB2-B0FF-AAF9830C72D0}" presName="space" presStyleCnt="0"/>
      <dgm:spPr/>
    </dgm:pt>
    <dgm:pt modelId="{6E7BDD51-813C-4AEB-984F-385242051D97}" type="pres">
      <dgm:prSet presAssocID="{5ED81065-8CC1-4CFB-88E5-B4D71CB919C9}" presName="composite" presStyleCnt="0"/>
      <dgm:spPr/>
    </dgm:pt>
    <dgm:pt modelId="{84BB75C0-6D45-45B7-A7D2-0DD01D6730A8}" type="pres">
      <dgm:prSet presAssocID="{5ED81065-8CC1-4CFB-88E5-B4D71CB919C9}" presName="parTx" presStyleLbl="alignNode1" presStyleIdx="2" presStyleCnt="4">
        <dgm:presLayoutVars>
          <dgm:chMax val="0"/>
          <dgm:chPref val="0"/>
          <dgm:bulletEnabled val="1"/>
        </dgm:presLayoutVars>
      </dgm:prSet>
      <dgm:spPr/>
    </dgm:pt>
    <dgm:pt modelId="{78A7A198-2946-4C53-9D4A-40746043BE95}" type="pres">
      <dgm:prSet presAssocID="{5ED81065-8CC1-4CFB-88E5-B4D71CB919C9}" presName="desTx" presStyleLbl="alignAccFollowNode1" presStyleIdx="2" presStyleCnt="4">
        <dgm:presLayoutVars>
          <dgm:bulletEnabled val="1"/>
        </dgm:presLayoutVars>
      </dgm:prSet>
      <dgm:spPr/>
    </dgm:pt>
    <dgm:pt modelId="{43CDA6C9-A986-4989-BE8C-424624AF349C}" type="pres">
      <dgm:prSet presAssocID="{F5AC336E-6A71-4DDB-B475-987864AF21A4}" presName="space" presStyleCnt="0"/>
      <dgm:spPr/>
    </dgm:pt>
    <dgm:pt modelId="{66CE11AD-7005-40D3-888C-95C6C00D02FD}" type="pres">
      <dgm:prSet presAssocID="{9DB826D6-40F5-429F-9748-494528809ADB}" presName="composite" presStyleCnt="0"/>
      <dgm:spPr/>
    </dgm:pt>
    <dgm:pt modelId="{D7C25252-E78E-479A-A071-24E1BB18DACC}" type="pres">
      <dgm:prSet presAssocID="{9DB826D6-40F5-429F-9748-494528809ADB}" presName="parTx" presStyleLbl="alignNode1" presStyleIdx="3" presStyleCnt="4">
        <dgm:presLayoutVars>
          <dgm:chMax val="0"/>
          <dgm:chPref val="0"/>
          <dgm:bulletEnabled val="1"/>
        </dgm:presLayoutVars>
      </dgm:prSet>
      <dgm:spPr/>
    </dgm:pt>
    <dgm:pt modelId="{D1320416-3B77-4774-9C38-340C3D8BA79D}" type="pres">
      <dgm:prSet presAssocID="{9DB826D6-40F5-429F-9748-494528809ADB}" presName="desTx" presStyleLbl="alignAccFollowNode1" presStyleIdx="3" presStyleCnt="4">
        <dgm:presLayoutVars>
          <dgm:bulletEnabled val="1"/>
        </dgm:presLayoutVars>
      </dgm:prSet>
      <dgm:spPr/>
    </dgm:pt>
  </dgm:ptLst>
  <dgm:cxnLst>
    <dgm:cxn modelId="{D67C4508-F3EA-4D76-8944-87435DA0A5C1}" srcId="{B726275D-E01B-4E72-A31E-611B1217D424}" destId="{4A2962AF-2113-493A-87C4-509F29A32696}" srcOrd="0" destOrd="0" parTransId="{0BCC38E7-EF73-4980-ADF0-CFC3744794AF}" sibTransId="{A52B017B-9F63-4C51-A219-189586A71783}"/>
    <dgm:cxn modelId="{121CD809-0403-4C8C-BA96-93993B206E73}" type="presOf" srcId="{3EDAA706-ABDC-4248-95F8-310FFFAC5020}" destId="{25593CF7-0A88-4732-ABD5-2DA8468EC3B0}" srcOrd="0" destOrd="0" presId="urn:microsoft.com/office/officeart/2005/8/layout/hList1"/>
    <dgm:cxn modelId="{B91BEF09-7E6B-47E6-8BE8-64906BD71B8C}" srcId="{4A2962AF-2113-493A-87C4-509F29A32696}" destId="{3EDAA706-ABDC-4248-95F8-310FFFAC5020}" srcOrd="0" destOrd="0" parTransId="{9800ECAD-6283-46D0-B0BB-665B8259C9F9}" sibTransId="{7CADA63E-A434-4A2F-8DDC-681C3B81334B}"/>
    <dgm:cxn modelId="{DF456213-2932-41C5-9B8D-55D8491BA462}" type="presOf" srcId="{31080DA0-6BF5-447F-9782-B2FBA5B8EC70}" destId="{A6A95337-91EC-4DF4-B505-D5FF453C83B9}" srcOrd="0" destOrd="0" presId="urn:microsoft.com/office/officeart/2005/8/layout/hList1"/>
    <dgm:cxn modelId="{B804FD22-AD49-4E3B-9DE4-AF459B611454}" srcId="{BC5F8EBA-F6F5-44F0-987D-65A1A80E14E3}" destId="{31080DA0-6BF5-447F-9782-B2FBA5B8EC70}" srcOrd="0" destOrd="0" parTransId="{83A14A79-B0AB-4760-A145-675D84A03C0C}" sibTransId="{EB0CE0AC-EC6F-4D05-9F79-3E2F901D6817}"/>
    <dgm:cxn modelId="{DBB09C2E-44FB-4EA3-97F1-ECC97567A204}" srcId="{B726275D-E01B-4E72-A31E-611B1217D424}" destId="{9DB826D6-40F5-429F-9748-494528809ADB}" srcOrd="3" destOrd="0" parTransId="{AEEBCE63-FB29-427E-B6FD-A78AFFBA0775}" sibTransId="{98D91337-CD7B-4AB5-B054-B44C35F6A5AB}"/>
    <dgm:cxn modelId="{9280AB40-73F0-4CBD-8A45-1DF81B926B8C}" srcId="{B726275D-E01B-4E72-A31E-611B1217D424}" destId="{BC5F8EBA-F6F5-44F0-987D-65A1A80E14E3}" srcOrd="1" destOrd="0" parTransId="{8D889C44-21F2-4528-8FBE-53CA6C791F85}" sibTransId="{22417FAA-084E-4CB2-B0FF-AAF9830C72D0}"/>
    <dgm:cxn modelId="{1697BD6D-5640-4B32-8AF6-2F92D6C5E9DA}" srcId="{4A2962AF-2113-493A-87C4-509F29A32696}" destId="{ED10ACCE-D568-4805-8063-C937084814F6}" srcOrd="1" destOrd="0" parTransId="{15FD782B-93C5-4F5B-998D-1D08EE9803A7}" sibTransId="{B6391E91-540D-44D7-AA71-0245866E03ED}"/>
    <dgm:cxn modelId="{7FDCA754-FFBF-42AC-9CFF-0567ECC96666}" type="presOf" srcId="{5ED81065-8CC1-4CFB-88E5-B4D71CB919C9}" destId="{84BB75C0-6D45-45B7-A7D2-0DD01D6730A8}" srcOrd="0" destOrd="0" presId="urn:microsoft.com/office/officeart/2005/8/layout/hList1"/>
    <dgm:cxn modelId="{82BFC774-E222-4169-99E1-DC2A50988577}" type="presOf" srcId="{D2E0E627-8328-4FC5-9061-F7055D1F10EC}" destId="{78A7A198-2946-4C53-9D4A-40746043BE95}" srcOrd="0" destOrd="0" presId="urn:microsoft.com/office/officeart/2005/8/layout/hList1"/>
    <dgm:cxn modelId="{7DD3B975-78E8-4AF5-8DBB-8B6A751CB2D1}" type="presOf" srcId="{B726275D-E01B-4E72-A31E-611B1217D424}" destId="{B83E2CCB-05A4-4AE2-A278-F8FFAEB122C4}" srcOrd="0" destOrd="0" presId="urn:microsoft.com/office/officeart/2005/8/layout/hList1"/>
    <dgm:cxn modelId="{9B350385-214A-4907-980A-4394B6061E7D}" srcId="{5ED81065-8CC1-4CFB-88E5-B4D71CB919C9}" destId="{D2E0E627-8328-4FC5-9061-F7055D1F10EC}" srcOrd="0" destOrd="0" parTransId="{E7DBF530-BE40-47B6-87E4-6516F242D200}" sibTransId="{BF785D37-C2A7-4CA4-A99A-0C1AD7C459D0}"/>
    <dgm:cxn modelId="{67231194-ADCA-4C13-884B-8B9F28F92593}" srcId="{B726275D-E01B-4E72-A31E-611B1217D424}" destId="{5ED81065-8CC1-4CFB-88E5-B4D71CB919C9}" srcOrd="2" destOrd="0" parTransId="{0B0C964B-E6F5-4A12-A323-752D1268282F}" sibTransId="{F5AC336E-6A71-4DDB-B475-987864AF21A4}"/>
    <dgm:cxn modelId="{080C15AE-EE78-4A01-B095-E95E3DA8D725}" type="presOf" srcId="{4A2962AF-2113-493A-87C4-509F29A32696}" destId="{08C0AFC6-3FED-457F-9F4E-9484184B2905}" srcOrd="0" destOrd="0" presId="urn:microsoft.com/office/officeart/2005/8/layout/hList1"/>
    <dgm:cxn modelId="{5E91D7C8-515C-43DF-BCBB-8F319966B1B8}" type="presOf" srcId="{94AB8F90-ECE6-4C71-AD06-4571D5567D88}" destId="{D1320416-3B77-4774-9C38-340C3D8BA79D}" srcOrd="0" destOrd="0" presId="urn:microsoft.com/office/officeart/2005/8/layout/hList1"/>
    <dgm:cxn modelId="{7CAC54CC-F4C7-4595-848E-4FB5AE7AD54F}" type="presOf" srcId="{BC5F8EBA-F6F5-44F0-987D-65A1A80E14E3}" destId="{84851233-1458-49A1-BF05-F3AFD3AFE27C}" srcOrd="0" destOrd="0" presId="urn:microsoft.com/office/officeart/2005/8/layout/hList1"/>
    <dgm:cxn modelId="{13974DE1-A94B-4752-B1C3-16E572C5DC03}" type="presOf" srcId="{ED10ACCE-D568-4805-8063-C937084814F6}" destId="{25593CF7-0A88-4732-ABD5-2DA8468EC3B0}" srcOrd="0" destOrd="1" presId="urn:microsoft.com/office/officeart/2005/8/layout/hList1"/>
    <dgm:cxn modelId="{D81F58EF-AD4F-49B4-AA05-289A43F01833}" type="presOf" srcId="{9DB826D6-40F5-429F-9748-494528809ADB}" destId="{D7C25252-E78E-479A-A071-24E1BB18DACC}" srcOrd="0" destOrd="0" presId="urn:microsoft.com/office/officeart/2005/8/layout/hList1"/>
    <dgm:cxn modelId="{882791F1-78DD-435C-B301-703BEB220649}" srcId="{9DB826D6-40F5-429F-9748-494528809ADB}" destId="{94AB8F90-ECE6-4C71-AD06-4571D5567D88}" srcOrd="0" destOrd="0" parTransId="{87046E30-E655-45D5-9887-4C055930269F}" sibTransId="{244A786D-B769-4BB4-B552-C211895FE5ED}"/>
    <dgm:cxn modelId="{6DBF1BF7-F267-41EC-AC7E-DA347CB0640D}" type="presParOf" srcId="{B83E2CCB-05A4-4AE2-A278-F8FFAEB122C4}" destId="{C892EFA2-0D1D-4E0A-B152-49F8BC4B3599}" srcOrd="0" destOrd="0" presId="urn:microsoft.com/office/officeart/2005/8/layout/hList1"/>
    <dgm:cxn modelId="{B277CB63-0870-4769-A1B3-CD3E865DF506}" type="presParOf" srcId="{C892EFA2-0D1D-4E0A-B152-49F8BC4B3599}" destId="{08C0AFC6-3FED-457F-9F4E-9484184B2905}" srcOrd="0" destOrd="0" presId="urn:microsoft.com/office/officeart/2005/8/layout/hList1"/>
    <dgm:cxn modelId="{67D05A09-7E0D-4709-ABDD-0A562CB4B2F2}" type="presParOf" srcId="{C892EFA2-0D1D-4E0A-B152-49F8BC4B3599}" destId="{25593CF7-0A88-4732-ABD5-2DA8468EC3B0}" srcOrd="1" destOrd="0" presId="urn:microsoft.com/office/officeart/2005/8/layout/hList1"/>
    <dgm:cxn modelId="{6C59B2D5-3EAF-4857-9B49-441A44EEC81B}" type="presParOf" srcId="{B83E2CCB-05A4-4AE2-A278-F8FFAEB122C4}" destId="{F9D8D8BC-280F-4F4B-8235-09D77489AE98}" srcOrd="1" destOrd="0" presId="urn:microsoft.com/office/officeart/2005/8/layout/hList1"/>
    <dgm:cxn modelId="{FCEF6133-D276-46C2-93FC-4758B3B1DAB3}" type="presParOf" srcId="{B83E2CCB-05A4-4AE2-A278-F8FFAEB122C4}" destId="{857A737C-F17E-4E00-9A40-235FA34BF030}" srcOrd="2" destOrd="0" presId="urn:microsoft.com/office/officeart/2005/8/layout/hList1"/>
    <dgm:cxn modelId="{D6CFCDEF-37DD-4985-81D1-7CF513F3CEA8}" type="presParOf" srcId="{857A737C-F17E-4E00-9A40-235FA34BF030}" destId="{84851233-1458-49A1-BF05-F3AFD3AFE27C}" srcOrd="0" destOrd="0" presId="urn:microsoft.com/office/officeart/2005/8/layout/hList1"/>
    <dgm:cxn modelId="{1FF53F68-608C-4A91-B485-11D92F366131}" type="presParOf" srcId="{857A737C-F17E-4E00-9A40-235FA34BF030}" destId="{A6A95337-91EC-4DF4-B505-D5FF453C83B9}" srcOrd="1" destOrd="0" presId="urn:microsoft.com/office/officeart/2005/8/layout/hList1"/>
    <dgm:cxn modelId="{E1B6BA13-0459-498D-BA22-80C39FEE9D8F}" type="presParOf" srcId="{B83E2CCB-05A4-4AE2-A278-F8FFAEB122C4}" destId="{90A08EF2-322A-4A7F-8FA1-CA16D15E3260}" srcOrd="3" destOrd="0" presId="urn:microsoft.com/office/officeart/2005/8/layout/hList1"/>
    <dgm:cxn modelId="{75B19DFD-72E7-45EE-8D8E-EE97F244B751}" type="presParOf" srcId="{B83E2CCB-05A4-4AE2-A278-F8FFAEB122C4}" destId="{6E7BDD51-813C-4AEB-984F-385242051D97}" srcOrd="4" destOrd="0" presId="urn:microsoft.com/office/officeart/2005/8/layout/hList1"/>
    <dgm:cxn modelId="{DD3068F1-4BC0-4983-A5F2-5D1EAF61620B}" type="presParOf" srcId="{6E7BDD51-813C-4AEB-984F-385242051D97}" destId="{84BB75C0-6D45-45B7-A7D2-0DD01D6730A8}" srcOrd="0" destOrd="0" presId="urn:microsoft.com/office/officeart/2005/8/layout/hList1"/>
    <dgm:cxn modelId="{A3C6066A-DE4B-45D7-8EE9-F7E8513EC6A1}" type="presParOf" srcId="{6E7BDD51-813C-4AEB-984F-385242051D97}" destId="{78A7A198-2946-4C53-9D4A-40746043BE95}" srcOrd="1" destOrd="0" presId="urn:microsoft.com/office/officeart/2005/8/layout/hList1"/>
    <dgm:cxn modelId="{612EBB18-13C1-45A4-A0D4-0E4A7C14C1D3}" type="presParOf" srcId="{B83E2CCB-05A4-4AE2-A278-F8FFAEB122C4}" destId="{43CDA6C9-A986-4989-BE8C-424624AF349C}" srcOrd="5" destOrd="0" presId="urn:microsoft.com/office/officeart/2005/8/layout/hList1"/>
    <dgm:cxn modelId="{78583283-9C1C-4B74-8E77-BC5418D65FBE}" type="presParOf" srcId="{B83E2CCB-05A4-4AE2-A278-F8FFAEB122C4}" destId="{66CE11AD-7005-40D3-888C-95C6C00D02FD}" srcOrd="6" destOrd="0" presId="urn:microsoft.com/office/officeart/2005/8/layout/hList1"/>
    <dgm:cxn modelId="{5453A694-208F-4FBA-B7F4-4E5B7E79C988}" type="presParOf" srcId="{66CE11AD-7005-40D3-888C-95C6C00D02FD}" destId="{D7C25252-E78E-479A-A071-24E1BB18DACC}" srcOrd="0" destOrd="0" presId="urn:microsoft.com/office/officeart/2005/8/layout/hList1"/>
    <dgm:cxn modelId="{DCC8843A-B3F3-445F-9A11-DC26F78AB6A4}" type="presParOf" srcId="{66CE11AD-7005-40D3-888C-95C6C00D02FD}" destId="{D1320416-3B77-4774-9C38-340C3D8BA79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A7662-B7BA-4F79-A8E0-21B7F976773D}"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9EBCC551-7113-4D7F-8ACE-2740CC75ECC1}">
      <dgm:prSet custT="1"/>
      <dgm:spPr/>
      <dgm:t>
        <a:bodyPr/>
        <a:lstStyle/>
        <a:p>
          <a:r>
            <a:rPr lang="en-US" sz="2000" dirty="0"/>
            <a:t>Medications including MAT</a:t>
          </a:r>
        </a:p>
      </dgm:t>
    </dgm:pt>
    <dgm:pt modelId="{32B4C252-BAFB-44F5-9A63-085DF748D5D2}" type="parTrans" cxnId="{B7EB0B85-7AC4-4DD0-BC24-AFAA71022CB9}">
      <dgm:prSet/>
      <dgm:spPr/>
      <dgm:t>
        <a:bodyPr/>
        <a:lstStyle/>
        <a:p>
          <a:endParaRPr lang="en-US"/>
        </a:p>
      </dgm:t>
    </dgm:pt>
    <dgm:pt modelId="{BB5CC6A2-BD00-47FD-8B4F-8E4BAD22AE09}" type="sibTrans" cxnId="{B7EB0B85-7AC4-4DD0-BC24-AFAA71022CB9}">
      <dgm:prSet/>
      <dgm:spPr/>
      <dgm:t>
        <a:bodyPr/>
        <a:lstStyle/>
        <a:p>
          <a:endParaRPr lang="en-US"/>
        </a:p>
      </dgm:t>
    </dgm:pt>
    <dgm:pt modelId="{288D864D-DC4B-4DE4-B389-3B73D2B3690E}">
      <dgm:prSet/>
      <dgm:spPr/>
      <dgm:t>
        <a:bodyPr/>
        <a:lstStyle/>
        <a:p>
          <a:r>
            <a:rPr lang="en-US"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CT MAT Provider Map and Other Provider Resources</a:t>
          </a:r>
          <a:endParaRPr lang="en-US" dirty="0">
            <a:solidFill>
              <a:srgbClr val="0070C0"/>
            </a:solidFill>
          </a:endParaRPr>
        </a:p>
      </dgm:t>
    </dgm:pt>
    <dgm:pt modelId="{DD3EFEDD-2D0D-4059-9379-1217414B49B3}" type="parTrans" cxnId="{AB256C38-02B3-4B66-8D29-066930683E0D}">
      <dgm:prSet/>
      <dgm:spPr/>
      <dgm:t>
        <a:bodyPr/>
        <a:lstStyle/>
        <a:p>
          <a:endParaRPr lang="en-US"/>
        </a:p>
      </dgm:t>
    </dgm:pt>
    <dgm:pt modelId="{E05648B8-752C-4CB9-84CB-BA84A6B40CBD}" type="sibTrans" cxnId="{AB256C38-02B3-4B66-8D29-066930683E0D}">
      <dgm:prSet/>
      <dgm:spPr/>
      <dgm:t>
        <a:bodyPr/>
        <a:lstStyle/>
        <a:p>
          <a:endParaRPr lang="en-US"/>
        </a:p>
      </dgm:t>
    </dgm:pt>
    <dgm:pt modelId="{56D9A366-52BA-4150-B3BB-3B780237F049}">
      <dgm:prSet custT="1"/>
      <dgm:spPr/>
      <dgm:t>
        <a:bodyPr/>
        <a:lstStyle/>
        <a:p>
          <a:r>
            <a:rPr lang="en-US" sz="2000" dirty="0"/>
            <a:t>Overdose Prevention</a:t>
          </a:r>
        </a:p>
      </dgm:t>
    </dgm:pt>
    <dgm:pt modelId="{1C9B5463-7C59-4D7E-97D5-A5E7C31E75E1}" type="parTrans" cxnId="{38C913DC-0341-4451-B85B-B74B10F99112}">
      <dgm:prSet/>
      <dgm:spPr/>
      <dgm:t>
        <a:bodyPr/>
        <a:lstStyle/>
        <a:p>
          <a:endParaRPr lang="en-US"/>
        </a:p>
      </dgm:t>
    </dgm:pt>
    <dgm:pt modelId="{D9F57ACB-BCD5-4380-8666-DAB6FDEB1A7A}" type="sibTrans" cxnId="{38C913DC-0341-4451-B85B-B74B10F99112}">
      <dgm:prSet/>
      <dgm:spPr/>
      <dgm:t>
        <a:bodyPr/>
        <a:lstStyle/>
        <a:p>
          <a:endParaRPr lang="en-US"/>
        </a:p>
      </dgm:t>
    </dgm:pt>
    <dgm:pt modelId="{76E599A3-2953-4F1A-8450-0E3C67E3505E}">
      <dgm:prSet/>
      <dgm:spPr/>
      <dgm:t>
        <a:bodyPr/>
        <a:lstStyle/>
        <a:p>
          <a:r>
            <a:rPr lang="en-US"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Accessing Narcan in CT</a:t>
          </a:r>
          <a:endParaRPr lang="en-US" dirty="0">
            <a:solidFill>
              <a:srgbClr val="0070C0"/>
            </a:solidFill>
          </a:endParaRPr>
        </a:p>
      </dgm:t>
    </dgm:pt>
    <dgm:pt modelId="{5D6CD654-4B57-46B8-A29A-776B4F8DC6FB}" type="parTrans" cxnId="{371693BC-EE1A-4121-AA4D-1291AF35D803}">
      <dgm:prSet/>
      <dgm:spPr/>
      <dgm:t>
        <a:bodyPr/>
        <a:lstStyle/>
        <a:p>
          <a:endParaRPr lang="en-US"/>
        </a:p>
      </dgm:t>
    </dgm:pt>
    <dgm:pt modelId="{4D80C925-F516-43CB-9963-9F546BEC8B5C}" type="sibTrans" cxnId="{371693BC-EE1A-4121-AA4D-1291AF35D803}">
      <dgm:prSet/>
      <dgm:spPr/>
      <dgm:t>
        <a:bodyPr/>
        <a:lstStyle/>
        <a:p>
          <a:endParaRPr lang="en-US"/>
        </a:p>
      </dgm:t>
    </dgm:pt>
    <dgm:pt modelId="{0E356F5C-4CC3-4F9C-B8D3-55280FFFAC87}">
      <dgm:prSet custT="1"/>
      <dgm:spPr/>
      <dgm:t>
        <a:bodyPr/>
        <a:lstStyle/>
        <a:p>
          <a:r>
            <a:rPr lang="en-US" sz="1800" dirty="0"/>
            <a:t>Behavioral Health Services (Mental Health &amp; Substance Use) </a:t>
          </a:r>
        </a:p>
      </dgm:t>
    </dgm:pt>
    <dgm:pt modelId="{DDF4EDD7-C228-478A-946E-044C19DED964}" type="parTrans" cxnId="{5CA78E8D-F582-49C7-8F90-D9E819351409}">
      <dgm:prSet/>
      <dgm:spPr/>
      <dgm:t>
        <a:bodyPr/>
        <a:lstStyle/>
        <a:p>
          <a:endParaRPr lang="en-US"/>
        </a:p>
      </dgm:t>
    </dgm:pt>
    <dgm:pt modelId="{EC63834B-7522-4C16-A469-CAFF35523BDD}" type="sibTrans" cxnId="{5CA78E8D-F582-49C7-8F90-D9E819351409}">
      <dgm:prSet/>
      <dgm:spPr/>
      <dgm:t>
        <a:bodyPr/>
        <a:lstStyle/>
        <a:p>
          <a:endParaRPr lang="en-US"/>
        </a:p>
      </dgm:t>
    </dgm:pt>
    <dgm:pt modelId="{9AB90582-674F-407C-817F-2E71C8B32D9F}">
      <dgm:prSet/>
      <dgm:spPr/>
      <dgm:t>
        <a:bodyPr/>
        <a:lstStyle/>
        <a:p>
          <a:r>
            <a:rPr lang="en-US"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Department of Mental Health and Addiction Services</a:t>
          </a:r>
          <a:endParaRPr lang="en-US" dirty="0">
            <a:solidFill>
              <a:srgbClr val="0070C0"/>
            </a:solidFill>
          </a:endParaRPr>
        </a:p>
      </dgm:t>
    </dgm:pt>
    <dgm:pt modelId="{1C21DEDF-0229-4E93-B71D-C5C686929611}" type="parTrans" cxnId="{F0E315D7-D129-4810-974B-D7CF2C525245}">
      <dgm:prSet/>
      <dgm:spPr/>
      <dgm:t>
        <a:bodyPr/>
        <a:lstStyle/>
        <a:p>
          <a:endParaRPr lang="en-US"/>
        </a:p>
      </dgm:t>
    </dgm:pt>
    <dgm:pt modelId="{3097425A-7B74-4B64-89B6-56B918139FEF}" type="sibTrans" cxnId="{F0E315D7-D129-4810-974B-D7CF2C525245}">
      <dgm:prSet/>
      <dgm:spPr/>
      <dgm:t>
        <a:bodyPr/>
        <a:lstStyle/>
        <a:p>
          <a:endParaRPr lang="en-US"/>
        </a:p>
      </dgm:t>
    </dgm:pt>
    <dgm:pt modelId="{9E80E88B-96A0-4ABC-8B8F-42A70CA71106}">
      <dgm:prSet custT="1"/>
      <dgm:spPr/>
      <dgm:t>
        <a:bodyPr/>
        <a:lstStyle/>
        <a:p>
          <a:r>
            <a:rPr lang="en-US" sz="2000" dirty="0"/>
            <a:t>Recovery Supports</a:t>
          </a:r>
        </a:p>
      </dgm:t>
    </dgm:pt>
    <dgm:pt modelId="{89D147BC-AD7A-4040-AB8E-366CD864F2BA}" type="parTrans" cxnId="{4B81882C-62AC-49E8-8663-3E7C5B77023A}">
      <dgm:prSet/>
      <dgm:spPr/>
      <dgm:t>
        <a:bodyPr/>
        <a:lstStyle/>
        <a:p>
          <a:endParaRPr lang="en-US"/>
        </a:p>
      </dgm:t>
    </dgm:pt>
    <dgm:pt modelId="{591DB872-4816-4AD5-86CF-6206983965B5}" type="sibTrans" cxnId="{4B81882C-62AC-49E8-8663-3E7C5B77023A}">
      <dgm:prSet/>
      <dgm:spPr/>
      <dgm:t>
        <a:bodyPr/>
        <a:lstStyle/>
        <a:p>
          <a:endParaRPr lang="en-US"/>
        </a:p>
      </dgm:t>
    </dgm:pt>
    <dgm:pt modelId="{034C8692-CA83-4260-86C1-65897F0FD411}">
      <dgm:prSet/>
      <dgm:spPr/>
      <dgm:t>
        <a:bodyPr/>
        <a:lstStyle/>
        <a:p>
          <a:r>
            <a:rPr lang="en-US"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CT Community for Addiction Recovery (CCAR)</a:t>
          </a:r>
          <a:endParaRPr lang="en-US" dirty="0">
            <a:solidFill>
              <a:srgbClr val="0070C0"/>
            </a:solidFill>
          </a:endParaRPr>
        </a:p>
      </dgm:t>
    </dgm:pt>
    <dgm:pt modelId="{F1835D33-B3F6-4024-BA55-7079D56850EC}" type="parTrans" cxnId="{223C9B42-2509-4298-A8EF-6E6404DB8D16}">
      <dgm:prSet/>
      <dgm:spPr/>
      <dgm:t>
        <a:bodyPr/>
        <a:lstStyle/>
        <a:p>
          <a:endParaRPr lang="en-US"/>
        </a:p>
      </dgm:t>
    </dgm:pt>
    <dgm:pt modelId="{EB9DAF53-A02C-4372-B42B-CFA0115C02D3}" type="sibTrans" cxnId="{223C9B42-2509-4298-A8EF-6E6404DB8D16}">
      <dgm:prSet/>
      <dgm:spPr/>
      <dgm:t>
        <a:bodyPr/>
        <a:lstStyle/>
        <a:p>
          <a:endParaRPr lang="en-US"/>
        </a:p>
      </dgm:t>
    </dgm:pt>
    <dgm:pt modelId="{5894147A-19AF-4DA5-A15A-7599307CB4D4}">
      <dgm:prSet/>
      <dgm:spPr/>
      <dgm:t>
        <a:bodyPr/>
        <a:lstStyle/>
        <a:p>
          <a:r>
            <a:rPr lang="en-US" dirty="0">
              <a:solidFill>
                <a:srgbClr val="0070C0"/>
              </a:solidFill>
              <a:hlinkClick xmlns:r="http://schemas.openxmlformats.org/officeDocument/2006/relationships" r:id="rId5">
                <a:extLst>
                  <a:ext uri="{A12FA001-AC4F-418D-AE19-62706E023703}">
                    <ahyp:hlinkClr xmlns:ahyp="http://schemas.microsoft.com/office/drawing/2018/hyperlinkcolor" val="tx"/>
                  </a:ext>
                </a:extLst>
              </a:hlinkClick>
            </a:rPr>
            <a:t>National Alliance on Mental Illness (NAMI)</a:t>
          </a:r>
          <a:endParaRPr lang="en-US" dirty="0">
            <a:solidFill>
              <a:srgbClr val="0070C0"/>
            </a:solidFill>
          </a:endParaRPr>
        </a:p>
      </dgm:t>
    </dgm:pt>
    <dgm:pt modelId="{B96AD5A6-FE29-4320-8DDD-ECB8434B688F}" type="parTrans" cxnId="{0D982A57-EC31-495B-B8DA-A4816A10A1BF}">
      <dgm:prSet/>
      <dgm:spPr/>
      <dgm:t>
        <a:bodyPr/>
        <a:lstStyle/>
        <a:p>
          <a:endParaRPr lang="en-US"/>
        </a:p>
      </dgm:t>
    </dgm:pt>
    <dgm:pt modelId="{DD33BEF4-6621-4AAB-89C3-F11278C7108E}" type="sibTrans" cxnId="{0D982A57-EC31-495B-B8DA-A4816A10A1BF}">
      <dgm:prSet/>
      <dgm:spPr/>
      <dgm:t>
        <a:bodyPr/>
        <a:lstStyle/>
        <a:p>
          <a:endParaRPr lang="en-US"/>
        </a:p>
      </dgm:t>
    </dgm:pt>
    <dgm:pt modelId="{6B4B559F-4297-4EDE-BDBE-E9FC66B824A9}">
      <dgm:prSet/>
      <dgm:spPr/>
      <dgm:t>
        <a:bodyPr/>
        <a:lstStyle/>
        <a:p>
          <a:r>
            <a:rPr lang="en-US" dirty="0">
              <a:solidFill>
                <a:srgbClr val="0070C0"/>
              </a:solidFill>
              <a:hlinkClick xmlns:r="http://schemas.openxmlformats.org/officeDocument/2006/relationships" r:id="rId6">
                <a:extLst>
                  <a:ext uri="{A12FA001-AC4F-418D-AE19-62706E023703}">
                    <ahyp:hlinkClr xmlns:ahyp="http://schemas.microsoft.com/office/drawing/2018/hyperlinkcolor" val="tx"/>
                  </a:ext>
                </a:extLst>
              </a:hlinkClick>
            </a:rPr>
            <a:t>Find AA Meetings</a:t>
          </a:r>
          <a:r>
            <a:rPr lang="en-US" dirty="0">
              <a:solidFill>
                <a:srgbClr val="0070C0"/>
              </a:solidFill>
            </a:rPr>
            <a:t> </a:t>
          </a:r>
          <a:r>
            <a:rPr lang="en-US" dirty="0"/>
            <a:t>or </a:t>
          </a:r>
          <a:r>
            <a:rPr lang="en-US" dirty="0">
              <a:solidFill>
                <a:srgbClr val="0070C0"/>
              </a:solidFill>
              <a:hlinkClick xmlns:r="http://schemas.openxmlformats.org/officeDocument/2006/relationships" r:id="rId7">
                <a:extLst>
                  <a:ext uri="{A12FA001-AC4F-418D-AE19-62706E023703}">
                    <ahyp:hlinkClr xmlns:ahyp="http://schemas.microsoft.com/office/drawing/2018/hyperlinkcolor" val="tx"/>
                  </a:ext>
                </a:extLst>
              </a:hlinkClick>
            </a:rPr>
            <a:t>Find NA Meetings</a:t>
          </a:r>
          <a:endParaRPr lang="en-US" dirty="0">
            <a:solidFill>
              <a:srgbClr val="0070C0"/>
            </a:solidFill>
          </a:endParaRPr>
        </a:p>
      </dgm:t>
    </dgm:pt>
    <dgm:pt modelId="{5889370F-8A90-427C-9B72-5344CAEE4AB2}" type="parTrans" cxnId="{8121B9CE-E5B8-4EB5-914E-E32DA2966919}">
      <dgm:prSet/>
      <dgm:spPr/>
      <dgm:t>
        <a:bodyPr/>
        <a:lstStyle/>
        <a:p>
          <a:endParaRPr lang="en-US"/>
        </a:p>
      </dgm:t>
    </dgm:pt>
    <dgm:pt modelId="{AA5BD2CA-986B-4B6B-BB92-8CDE19185C2C}" type="sibTrans" cxnId="{8121B9CE-E5B8-4EB5-914E-E32DA2966919}">
      <dgm:prSet/>
      <dgm:spPr/>
      <dgm:t>
        <a:bodyPr/>
        <a:lstStyle/>
        <a:p>
          <a:endParaRPr lang="en-US"/>
        </a:p>
      </dgm:t>
    </dgm:pt>
    <dgm:pt modelId="{602F9D40-1D86-4AA5-9372-0891A8BC5C9A}">
      <dgm:prSet/>
      <dgm:spPr/>
      <dgm:t>
        <a:bodyPr/>
        <a:lstStyle/>
        <a:p>
          <a:r>
            <a:rPr lang="en-US" dirty="0">
              <a:solidFill>
                <a:srgbClr val="0070C0"/>
              </a:solidFill>
              <a:hlinkClick xmlns:r="http://schemas.openxmlformats.org/officeDocument/2006/relationships" r:id="rId8">
                <a:extLst>
                  <a:ext uri="{A12FA001-AC4F-418D-AE19-62706E023703}">
                    <ahyp:hlinkClr xmlns:ahyp="http://schemas.microsoft.com/office/drawing/2018/hyperlinkcolor" val="tx"/>
                  </a:ext>
                </a:extLst>
              </a:hlinkClick>
            </a:rPr>
            <a:t>DMHAS Women's REACH</a:t>
          </a:r>
          <a:endParaRPr lang="en-US" dirty="0">
            <a:solidFill>
              <a:srgbClr val="0070C0"/>
            </a:solidFill>
          </a:endParaRPr>
        </a:p>
      </dgm:t>
    </dgm:pt>
    <dgm:pt modelId="{7CF3A4A1-DC04-4EA9-A776-11D833B92658}" type="parTrans" cxnId="{814FD6AB-76E0-4502-88C1-450BFE74FD6B}">
      <dgm:prSet/>
      <dgm:spPr/>
      <dgm:t>
        <a:bodyPr/>
        <a:lstStyle/>
        <a:p>
          <a:endParaRPr lang="en-US"/>
        </a:p>
      </dgm:t>
    </dgm:pt>
    <dgm:pt modelId="{28032633-2074-4EEC-8138-00E6F019B6FC}" type="sibTrans" cxnId="{814FD6AB-76E0-4502-88C1-450BFE74FD6B}">
      <dgm:prSet/>
      <dgm:spPr/>
      <dgm:t>
        <a:bodyPr/>
        <a:lstStyle/>
        <a:p>
          <a:endParaRPr lang="en-US"/>
        </a:p>
      </dgm:t>
    </dgm:pt>
    <dgm:pt modelId="{FB9D5431-4508-4DBE-BDC5-21AC80076875}">
      <dgm:prSet/>
      <dgm:spPr/>
      <dgm:t>
        <a:bodyPr/>
        <a:lstStyle/>
        <a:p>
          <a:r>
            <a:rPr lang="en-US" dirty="0">
              <a:solidFill>
                <a:srgbClr val="0070C0"/>
              </a:solidFill>
              <a:hlinkClick xmlns:r="http://schemas.openxmlformats.org/officeDocument/2006/relationships" r:id="rId9">
                <a:extLst>
                  <a:ext uri="{A12FA001-AC4F-418D-AE19-62706E023703}">
                    <ahyp:hlinkClr xmlns:ahyp="http://schemas.microsoft.com/office/drawing/2018/hyperlinkcolor" val="tx"/>
                  </a:ext>
                </a:extLst>
              </a:hlinkClick>
            </a:rPr>
            <a:t>CT Residential Bed Availability</a:t>
          </a:r>
          <a:endParaRPr lang="en-US" dirty="0">
            <a:solidFill>
              <a:srgbClr val="0070C0"/>
            </a:solidFill>
          </a:endParaRPr>
        </a:p>
      </dgm:t>
    </dgm:pt>
    <dgm:pt modelId="{AC44325E-1617-4792-AD60-42D47DC6B9B1}" type="sibTrans" cxnId="{C66C468E-720E-45C8-90F2-2588AFF98FBB}">
      <dgm:prSet/>
      <dgm:spPr/>
      <dgm:t>
        <a:bodyPr/>
        <a:lstStyle/>
        <a:p>
          <a:endParaRPr lang="en-US"/>
        </a:p>
      </dgm:t>
    </dgm:pt>
    <dgm:pt modelId="{ACB3E4C3-5D0A-415E-8C64-E5938627850E}" type="parTrans" cxnId="{C66C468E-720E-45C8-90F2-2588AFF98FBB}">
      <dgm:prSet/>
      <dgm:spPr/>
      <dgm:t>
        <a:bodyPr/>
        <a:lstStyle/>
        <a:p>
          <a:endParaRPr lang="en-US"/>
        </a:p>
      </dgm:t>
    </dgm:pt>
    <dgm:pt modelId="{193CE73C-34CA-40C7-9F49-7D9B50F798D1}">
      <dgm:prSet/>
      <dgm:spPr/>
      <dgm:t>
        <a:bodyPr/>
        <a:lstStyle/>
        <a:p>
          <a:r>
            <a:rPr lang="en-US" dirty="0">
              <a:solidFill>
                <a:srgbClr val="0070C0"/>
              </a:solidFill>
              <a:hlinkClick xmlns:r="http://schemas.openxmlformats.org/officeDocument/2006/relationships" r:id="rId10">
                <a:extLst>
                  <a:ext uri="{A12FA001-AC4F-418D-AE19-62706E023703}">
                    <ahyp:hlinkClr xmlns:ahyp="http://schemas.microsoft.com/office/drawing/2018/hyperlinkcolor" val="tx"/>
                  </a:ext>
                </a:extLst>
              </a:hlinkClick>
            </a:rPr>
            <a:t>Finding Services for Medicaid Patients</a:t>
          </a:r>
          <a:endParaRPr lang="en-US" dirty="0">
            <a:solidFill>
              <a:srgbClr val="0070C0"/>
            </a:solidFill>
          </a:endParaRPr>
        </a:p>
      </dgm:t>
    </dgm:pt>
    <dgm:pt modelId="{A6DF1F45-B083-4ACC-B987-1D52C2AA6BDA}" type="sibTrans" cxnId="{1E469B47-4FB5-49A3-9067-A835909073AE}">
      <dgm:prSet/>
      <dgm:spPr/>
      <dgm:t>
        <a:bodyPr/>
        <a:lstStyle/>
        <a:p>
          <a:endParaRPr lang="en-US"/>
        </a:p>
      </dgm:t>
    </dgm:pt>
    <dgm:pt modelId="{11DE5F8B-BE5D-4E98-BDA8-076C00631267}" type="parTrans" cxnId="{1E469B47-4FB5-49A3-9067-A835909073AE}">
      <dgm:prSet/>
      <dgm:spPr/>
      <dgm:t>
        <a:bodyPr/>
        <a:lstStyle/>
        <a:p>
          <a:endParaRPr lang="en-US"/>
        </a:p>
      </dgm:t>
    </dgm:pt>
    <dgm:pt modelId="{657ED190-F8E4-413B-B64B-C534B9AA4221}">
      <dgm:prSet/>
      <dgm:spPr/>
      <dgm:t>
        <a:bodyPr/>
        <a:lstStyle/>
        <a:p>
          <a:r>
            <a:rPr lang="en-US" dirty="0">
              <a:solidFill>
                <a:srgbClr val="0070C0"/>
              </a:solidFill>
              <a:hlinkClick xmlns:r="http://schemas.openxmlformats.org/officeDocument/2006/relationships" r:id="rId11">
                <a:extLst>
                  <a:ext uri="{A12FA001-AC4F-418D-AE19-62706E023703}">
                    <ahyp:hlinkClr xmlns:ahyp="http://schemas.microsoft.com/office/drawing/2018/hyperlinkcolor" val="tx"/>
                  </a:ext>
                </a:extLst>
              </a:hlinkClick>
            </a:rPr>
            <a:t>PROUD - Parents Recovering from Opioids Use Disorder (ct.gov)</a:t>
          </a:r>
          <a:endParaRPr lang="en-US" dirty="0">
            <a:solidFill>
              <a:srgbClr val="0070C0"/>
            </a:solidFill>
          </a:endParaRPr>
        </a:p>
      </dgm:t>
    </dgm:pt>
    <dgm:pt modelId="{6E8E48F2-F45A-41D1-AC68-00BCE1E5EEEC}" type="sibTrans" cxnId="{CB6337E7-6EE5-43B2-A043-1FE7B048F5EC}">
      <dgm:prSet/>
      <dgm:spPr/>
      <dgm:t>
        <a:bodyPr/>
        <a:lstStyle/>
        <a:p>
          <a:endParaRPr lang="en-US"/>
        </a:p>
      </dgm:t>
    </dgm:pt>
    <dgm:pt modelId="{40B15FEF-022B-4F79-AD64-91F90007D3C1}" type="parTrans" cxnId="{CB6337E7-6EE5-43B2-A043-1FE7B048F5EC}">
      <dgm:prSet/>
      <dgm:spPr/>
      <dgm:t>
        <a:bodyPr/>
        <a:lstStyle/>
        <a:p>
          <a:endParaRPr lang="en-US"/>
        </a:p>
      </dgm:t>
    </dgm:pt>
    <dgm:pt modelId="{1395472C-E53A-4857-B9DC-B3D224B2A8B4}" type="pres">
      <dgm:prSet presAssocID="{4B6A7662-B7BA-4F79-A8E0-21B7F976773D}" presName="linear" presStyleCnt="0">
        <dgm:presLayoutVars>
          <dgm:dir/>
          <dgm:animLvl val="lvl"/>
          <dgm:resizeHandles val="exact"/>
        </dgm:presLayoutVars>
      </dgm:prSet>
      <dgm:spPr/>
    </dgm:pt>
    <dgm:pt modelId="{977A04DD-536D-4CFC-BFDD-503FBEE15DC2}" type="pres">
      <dgm:prSet presAssocID="{9EBCC551-7113-4D7F-8ACE-2740CC75ECC1}" presName="parentLin" presStyleCnt="0"/>
      <dgm:spPr/>
    </dgm:pt>
    <dgm:pt modelId="{864C76AD-5EC4-4030-89F4-3DF05186AB8F}" type="pres">
      <dgm:prSet presAssocID="{9EBCC551-7113-4D7F-8ACE-2740CC75ECC1}" presName="parentLeftMargin" presStyleLbl="node1" presStyleIdx="0" presStyleCnt="4"/>
      <dgm:spPr/>
    </dgm:pt>
    <dgm:pt modelId="{02285C9D-6C73-41DA-B07D-6E52FF569865}" type="pres">
      <dgm:prSet presAssocID="{9EBCC551-7113-4D7F-8ACE-2740CC75ECC1}" presName="parentText" presStyleLbl="node1" presStyleIdx="0" presStyleCnt="4" custScaleY="191688">
        <dgm:presLayoutVars>
          <dgm:chMax val="0"/>
          <dgm:bulletEnabled val="1"/>
        </dgm:presLayoutVars>
      </dgm:prSet>
      <dgm:spPr/>
    </dgm:pt>
    <dgm:pt modelId="{067A0934-92EA-4CE7-AEF2-A2FD81D92933}" type="pres">
      <dgm:prSet presAssocID="{9EBCC551-7113-4D7F-8ACE-2740CC75ECC1}" presName="negativeSpace" presStyleCnt="0"/>
      <dgm:spPr/>
    </dgm:pt>
    <dgm:pt modelId="{24580360-C1A1-456D-B9C0-714342ACFFB8}" type="pres">
      <dgm:prSet presAssocID="{9EBCC551-7113-4D7F-8ACE-2740CC75ECC1}" presName="childText" presStyleLbl="conFgAcc1" presStyleIdx="0" presStyleCnt="4">
        <dgm:presLayoutVars>
          <dgm:bulletEnabled val="1"/>
        </dgm:presLayoutVars>
      </dgm:prSet>
      <dgm:spPr/>
    </dgm:pt>
    <dgm:pt modelId="{FCD97C53-9AD4-4312-A587-69B5D83F9724}" type="pres">
      <dgm:prSet presAssocID="{BB5CC6A2-BD00-47FD-8B4F-8E4BAD22AE09}" presName="spaceBetweenRectangles" presStyleCnt="0"/>
      <dgm:spPr/>
    </dgm:pt>
    <dgm:pt modelId="{40F95EE9-1C68-45B5-9B04-E9779B61EEF4}" type="pres">
      <dgm:prSet presAssocID="{56D9A366-52BA-4150-B3BB-3B780237F049}" presName="parentLin" presStyleCnt="0"/>
      <dgm:spPr/>
    </dgm:pt>
    <dgm:pt modelId="{2AE52D1C-F6D6-4BE6-B071-90D4C0886427}" type="pres">
      <dgm:prSet presAssocID="{56D9A366-52BA-4150-B3BB-3B780237F049}" presName="parentLeftMargin" presStyleLbl="node1" presStyleIdx="0" presStyleCnt="4"/>
      <dgm:spPr/>
    </dgm:pt>
    <dgm:pt modelId="{9D620EAC-59C6-4973-9159-9E1017383E3A}" type="pres">
      <dgm:prSet presAssocID="{56D9A366-52BA-4150-B3BB-3B780237F049}" presName="parentText" presStyleLbl="node1" presStyleIdx="1" presStyleCnt="4" custScaleY="172323" custLinFactNeighborX="-11613" custLinFactNeighborY="-4332">
        <dgm:presLayoutVars>
          <dgm:chMax val="0"/>
          <dgm:bulletEnabled val="1"/>
        </dgm:presLayoutVars>
      </dgm:prSet>
      <dgm:spPr/>
    </dgm:pt>
    <dgm:pt modelId="{244EF6B2-0D9D-43A8-85A3-855818D9AF64}" type="pres">
      <dgm:prSet presAssocID="{56D9A366-52BA-4150-B3BB-3B780237F049}" presName="negativeSpace" presStyleCnt="0"/>
      <dgm:spPr/>
    </dgm:pt>
    <dgm:pt modelId="{A5D27484-1B75-427F-A048-29DB189DD974}" type="pres">
      <dgm:prSet presAssocID="{56D9A366-52BA-4150-B3BB-3B780237F049}" presName="childText" presStyleLbl="conFgAcc1" presStyleIdx="1" presStyleCnt="4">
        <dgm:presLayoutVars>
          <dgm:bulletEnabled val="1"/>
        </dgm:presLayoutVars>
      </dgm:prSet>
      <dgm:spPr/>
    </dgm:pt>
    <dgm:pt modelId="{EBC39279-32B2-44A3-8795-B68B25156019}" type="pres">
      <dgm:prSet presAssocID="{D9F57ACB-BCD5-4380-8666-DAB6FDEB1A7A}" presName="spaceBetweenRectangles" presStyleCnt="0"/>
      <dgm:spPr/>
    </dgm:pt>
    <dgm:pt modelId="{85C83C8D-B5D5-49CC-AE1B-1663A109EF76}" type="pres">
      <dgm:prSet presAssocID="{0E356F5C-4CC3-4F9C-B8D3-55280FFFAC87}" presName="parentLin" presStyleCnt="0"/>
      <dgm:spPr/>
    </dgm:pt>
    <dgm:pt modelId="{E7AC261A-5B34-43FC-AB61-A9E9907EC43B}" type="pres">
      <dgm:prSet presAssocID="{0E356F5C-4CC3-4F9C-B8D3-55280FFFAC87}" presName="parentLeftMargin" presStyleLbl="node1" presStyleIdx="1" presStyleCnt="4"/>
      <dgm:spPr/>
    </dgm:pt>
    <dgm:pt modelId="{3CBD0D59-93CD-459B-918C-C057B3008150}" type="pres">
      <dgm:prSet presAssocID="{0E356F5C-4CC3-4F9C-B8D3-55280FFFAC87}" presName="parentText" presStyleLbl="node1" presStyleIdx="2" presStyleCnt="4" custScaleX="111137" custScaleY="184258">
        <dgm:presLayoutVars>
          <dgm:chMax val="0"/>
          <dgm:bulletEnabled val="1"/>
        </dgm:presLayoutVars>
      </dgm:prSet>
      <dgm:spPr/>
    </dgm:pt>
    <dgm:pt modelId="{B62BEAA4-CC1B-4B2F-9635-5FE09ADFFA6C}" type="pres">
      <dgm:prSet presAssocID="{0E356F5C-4CC3-4F9C-B8D3-55280FFFAC87}" presName="negativeSpace" presStyleCnt="0"/>
      <dgm:spPr/>
    </dgm:pt>
    <dgm:pt modelId="{D74722BB-3295-40D4-90E1-147CFFBB08FE}" type="pres">
      <dgm:prSet presAssocID="{0E356F5C-4CC3-4F9C-B8D3-55280FFFAC87}" presName="childText" presStyleLbl="conFgAcc1" presStyleIdx="2" presStyleCnt="4">
        <dgm:presLayoutVars>
          <dgm:bulletEnabled val="1"/>
        </dgm:presLayoutVars>
      </dgm:prSet>
      <dgm:spPr/>
    </dgm:pt>
    <dgm:pt modelId="{3A457F03-2A6E-4039-AAE9-C4059DF615CC}" type="pres">
      <dgm:prSet presAssocID="{EC63834B-7522-4C16-A469-CAFF35523BDD}" presName="spaceBetweenRectangles" presStyleCnt="0"/>
      <dgm:spPr/>
    </dgm:pt>
    <dgm:pt modelId="{28D47A1E-0008-4312-A1DE-F491B536620F}" type="pres">
      <dgm:prSet presAssocID="{9E80E88B-96A0-4ABC-8B8F-42A70CA71106}" presName="parentLin" presStyleCnt="0"/>
      <dgm:spPr/>
    </dgm:pt>
    <dgm:pt modelId="{D83C381D-5702-4F4A-95D7-AB5D3B0BF880}" type="pres">
      <dgm:prSet presAssocID="{9E80E88B-96A0-4ABC-8B8F-42A70CA71106}" presName="parentLeftMargin" presStyleLbl="node1" presStyleIdx="2" presStyleCnt="4"/>
      <dgm:spPr/>
    </dgm:pt>
    <dgm:pt modelId="{7CE7F468-B079-459F-9826-F49935E4F1E0}" type="pres">
      <dgm:prSet presAssocID="{9E80E88B-96A0-4ABC-8B8F-42A70CA71106}" presName="parentText" presStyleLbl="node1" presStyleIdx="3" presStyleCnt="4" custScaleY="155112">
        <dgm:presLayoutVars>
          <dgm:chMax val="0"/>
          <dgm:bulletEnabled val="1"/>
        </dgm:presLayoutVars>
      </dgm:prSet>
      <dgm:spPr/>
    </dgm:pt>
    <dgm:pt modelId="{7CB20F73-0140-4BC5-867F-D978B0C1AF5D}" type="pres">
      <dgm:prSet presAssocID="{9E80E88B-96A0-4ABC-8B8F-42A70CA71106}" presName="negativeSpace" presStyleCnt="0"/>
      <dgm:spPr/>
    </dgm:pt>
    <dgm:pt modelId="{3BF6F72B-4CE2-4F68-962D-3625B62F9E1D}" type="pres">
      <dgm:prSet presAssocID="{9E80E88B-96A0-4ABC-8B8F-42A70CA71106}" presName="childText" presStyleLbl="conFgAcc1" presStyleIdx="3" presStyleCnt="4">
        <dgm:presLayoutVars>
          <dgm:bulletEnabled val="1"/>
        </dgm:presLayoutVars>
      </dgm:prSet>
      <dgm:spPr/>
    </dgm:pt>
  </dgm:ptLst>
  <dgm:cxnLst>
    <dgm:cxn modelId="{4B138F04-34E8-4535-8A4E-B8BFE44BFFDB}" type="presOf" srcId="{9E80E88B-96A0-4ABC-8B8F-42A70CA71106}" destId="{7CE7F468-B079-459F-9826-F49935E4F1E0}" srcOrd="1" destOrd="0" presId="urn:microsoft.com/office/officeart/2005/8/layout/list1"/>
    <dgm:cxn modelId="{9D6C1B09-FF7C-43CF-B835-BAEE0444A9EC}" type="presOf" srcId="{5894147A-19AF-4DA5-A15A-7599307CB4D4}" destId="{3BF6F72B-4CE2-4F68-962D-3625B62F9E1D}" srcOrd="0" destOrd="1" presId="urn:microsoft.com/office/officeart/2005/8/layout/list1"/>
    <dgm:cxn modelId="{B1C8351B-422B-4C51-BFFA-D159C3FC9950}" type="presOf" srcId="{6B4B559F-4297-4EDE-BDBE-E9FC66B824A9}" destId="{3BF6F72B-4CE2-4F68-962D-3625B62F9E1D}" srcOrd="0" destOrd="2" presId="urn:microsoft.com/office/officeart/2005/8/layout/list1"/>
    <dgm:cxn modelId="{C958F51C-680A-4F21-956D-394AE5118F7C}" type="presOf" srcId="{657ED190-F8E4-413B-B64B-C534B9AA4221}" destId="{D74722BB-3295-40D4-90E1-147CFFBB08FE}" srcOrd="0" destOrd="3" presId="urn:microsoft.com/office/officeart/2005/8/layout/list1"/>
    <dgm:cxn modelId="{B79A5321-530C-4611-8576-7F06E8FD1A4D}" type="presOf" srcId="{9AB90582-674F-407C-817F-2E71C8B32D9F}" destId="{D74722BB-3295-40D4-90E1-147CFFBB08FE}" srcOrd="0" destOrd="0" presId="urn:microsoft.com/office/officeart/2005/8/layout/list1"/>
    <dgm:cxn modelId="{1B176A23-38F5-4F4F-BD39-4D1447CC04E6}" type="presOf" srcId="{76E599A3-2953-4F1A-8450-0E3C67E3505E}" destId="{A5D27484-1B75-427F-A048-29DB189DD974}" srcOrd="0" destOrd="0" presId="urn:microsoft.com/office/officeart/2005/8/layout/list1"/>
    <dgm:cxn modelId="{4B81882C-62AC-49E8-8663-3E7C5B77023A}" srcId="{4B6A7662-B7BA-4F79-A8E0-21B7F976773D}" destId="{9E80E88B-96A0-4ABC-8B8F-42A70CA71106}" srcOrd="3" destOrd="0" parTransId="{89D147BC-AD7A-4040-AB8E-366CD864F2BA}" sibTransId="{591DB872-4816-4AD5-86CF-6206983965B5}"/>
    <dgm:cxn modelId="{40D2EB31-2492-45FD-BBBC-76979BA52B3F}" type="presOf" srcId="{56D9A366-52BA-4150-B3BB-3B780237F049}" destId="{9D620EAC-59C6-4973-9159-9E1017383E3A}" srcOrd="1" destOrd="0" presId="urn:microsoft.com/office/officeart/2005/8/layout/list1"/>
    <dgm:cxn modelId="{24BAC733-F497-4A93-8A7D-34F035E7A6E6}" type="presOf" srcId="{288D864D-DC4B-4DE4-B389-3B73D2B3690E}" destId="{24580360-C1A1-456D-B9C0-714342ACFFB8}" srcOrd="0" destOrd="0" presId="urn:microsoft.com/office/officeart/2005/8/layout/list1"/>
    <dgm:cxn modelId="{AB256C38-02B3-4B66-8D29-066930683E0D}" srcId="{9EBCC551-7113-4D7F-8ACE-2740CC75ECC1}" destId="{288D864D-DC4B-4DE4-B389-3B73D2B3690E}" srcOrd="0" destOrd="0" parTransId="{DD3EFEDD-2D0D-4059-9379-1217414B49B3}" sibTransId="{E05648B8-752C-4CB9-84CB-BA84A6B40CBD}"/>
    <dgm:cxn modelId="{223C9B42-2509-4298-A8EF-6E6404DB8D16}" srcId="{9E80E88B-96A0-4ABC-8B8F-42A70CA71106}" destId="{034C8692-CA83-4260-86C1-65897F0FD411}" srcOrd="0" destOrd="0" parTransId="{F1835D33-B3F6-4024-BA55-7079D56850EC}" sibTransId="{EB9DAF53-A02C-4372-B42B-CFA0115C02D3}"/>
    <dgm:cxn modelId="{1E469B47-4FB5-49A3-9067-A835909073AE}" srcId="{0E356F5C-4CC3-4F9C-B8D3-55280FFFAC87}" destId="{193CE73C-34CA-40C7-9F49-7D9B50F798D1}" srcOrd="2" destOrd="0" parTransId="{11DE5F8B-BE5D-4E98-BDA8-076C00631267}" sibTransId="{A6DF1F45-B083-4ACC-B987-1D52C2AA6BDA}"/>
    <dgm:cxn modelId="{0D982A57-EC31-495B-B8DA-A4816A10A1BF}" srcId="{9E80E88B-96A0-4ABC-8B8F-42A70CA71106}" destId="{5894147A-19AF-4DA5-A15A-7599307CB4D4}" srcOrd="1" destOrd="0" parTransId="{B96AD5A6-FE29-4320-8DDD-ECB8434B688F}" sibTransId="{DD33BEF4-6621-4AAB-89C3-F11278C7108E}"/>
    <dgm:cxn modelId="{B7EB0B85-7AC4-4DD0-BC24-AFAA71022CB9}" srcId="{4B6A7662-B7BA-4F79-A8E0-21B7F976773D}" destId="{9EBCC551-7113-4D7F-8ACE-2740CC75ECC1}" srcOrd="0" destOrd="0" parTransId="{32B4C252-BAFB-44F5-9A63-085DF748D5D2}" sibTransId="{BB5CC6A2-BD00-47FD-8B4F-8E4BAD22AE09}"/>
    <dgm:cxn modelId="{1C8F2B8A-3B70-4FFF-B18E-02F0B23E8D2B}" type="presOf" srcId="{56D9A366-52BA-4150-B3BB-3B780237F049}" destId="{2AE52D1C-F6D6-4BE6-B071-90D4C0886427}" srcOrd="0" destOrd="0" presId="urn:microsoft.com/office/officeart/2005/8/layout/list1"/>
    <dgm:cxn modelId="{B201158B-F2DD-412C-8DD1-ADBC85962674}" type="presOf" srcId="{602F9D40-1D86-4AA5-9372-0891A8BC5C9A}" destId="{3BF6F72B-4CE2-4F68-962D-3625B62F9E1D}" srcOrd="0" destOrd="3" presId="urn:microsoft.com/office/officeart/2005/8/layout/list1"/>
    <dgm:cxn modelId="{5CA78E8D-F582-49C7-8F90-D9E819351409}" srcId="{4B6A7662-B7BA-4F79-A8E0-21B7F976773D}" destId="{0E356F5C-4CC3-4F9C-B8D3-55280FFFAC87}" srcOrd="2" destOrd="0" parTransId="{DDF4EDD7-C228-478A-946E-044C19DED964}" sibTransId="{EC63834B-7522-4C16-A469-CAFF35523BDD}"/>
    <dgm:cxn modelId="{C66C468E-720E-45C8-90F2-2588AFF98FBB}" srcId="{0E356F5C-4CC3-4F9C-B8D3-55280FFFAC87}" destId="{FB9D5431-4508-4DBE-BDC5-21AC80076875}" srcOrd="1" destOrd="0" parTransId="{ACB3E4C3-5D0A-415E-8C64-E5938627850E}" sibTransId="{AC44325E-1617-4792-AD60-42D47DC6B9B1}"/>
    <dgm:cxn modelId="{3E0EF999-F2BD-4528-9E4B-33AAC3EBD189}" type="presOf" srcId="{9E80E88B-96A0-4ABC-8B8F-42A70CA71106}" destId="{D83C381D-5702-4F4A-95D7-AB5D3B0BF880}" srcOrd="0" destOrd="0" presId="urn:microsoft.com/office/officeart/2005/8/layout/list1"/>
    <dgm:cxn modelId="{0963049A-F2CD-482D-90A8-1A9C9A57E1B7}" type="presOf" srcId="{0E356F5C-4CC3-4F9C-B8D3-55280FFFAC87}" destId="{3CBD0D59-93CD-459B-918C-C057B3008150}" srcOrd="1" destOrd="0" presId="urn:microsoft.com/office/officeart/2005/8/layout/list1"/>
    <dgm:cxn modelId="{814FD6AB-76E0-4502-88C1-450BFE74FD6B}" srcId="{9E80E88B-96A0-4ABC-8B8F-42A70CA71106}" destId="{602F9D40-1D86-4AA5-9372-0891A8BC5C9A}" srcOrd="3" destOrd="0" parTransId="{7CF3A4A1-DC04-4EA9-A776-11D833B92658}" sibTransId="{28032633-2074-4EEC-8138-00E6F019B6FC}"/>
    <dgm:cxn modelId="{49DB7AB5-CDF7-4362-8A0F-E85A3135324E}" type="presOf" srcId="{193CE73C-34CA-40C7-9F49-7D9B50F798D1}" destId="{D74722BB-3295-40D4-90E1-147CFFBB08FE}" srcOrd="0" destOrd="2" presId="urn:microsoft.com/office/officeart/2005/8/layout/list1"/>
    <dgm:cxn modelId="{371693BC-EE1A-4121-AA4D-1291AF35D803}" srcId="{56D9A366-52BA-4150-B3BB-3B780237F049}" destId="{76E599A3-2953-4F1A-8450-0E3C67E3505E}" srcOrd="0" destOrd="0" parTransId="{5D6CD654-4B57-46B8-A29A-776B4F8DC6FB}" sibTransId="{4D80C925-F516-43CB-9963-9F546BEC8B5C}"/>
    <dgm:cxn modelId="{B1A33FC1-D8C0-4167-804E-766C9134587E}" type="presOf" srcId="{9EBCC551-7113-4D7F-8ACE-2740CC75ECC1}" destId="{02285C9D-6C73-41DA-B07D-6E52FF569865}" srcOrd="1" destOrd="0" presId="urn:microsoft.com/office/officeart/2005/8/layout/list1"/>
    <dgm:cxn modelId="{10D2DBC5-11D7-4709-BE83-275C851F0A30}" type="presOf" srcId="{4B6A7662-B7BA-4F79-A8E0-21B7F976773D}" destId="{1395472C-E53A-4857-B9DC-B3D224B2A8B4}" srcOrd="0" destOrd="0" presId="urn:microsoft.com/office/officeart/2005/8/layout/list1"/>
    <dgm:cxn modelId="{8121B9CE-E5B8-4EB5-914E-E32DA2966919}" srcId="{9E80E88B-96A0-4ABC-8B8F-42A70CA71106}" destId="{6B4B559F-4297-4EDE-BDBE-E9FC66B824A9}" srcOrd="2" destOrd="0" parTransId="{5889370F-8A90-427C-9B72-5344CAEE4AB2}" sibTransId="{AA5BD2CA-986B-4B6B-BB92-8CDE19185C2C}"/>
    <dgm:cxn modelId="{F0E315D7-D129-4810-974B-D7CF2C525245}" srcId="{0E356F5C-4CC3-4F9C-B8D3-55280FFFAC87}" destId="{9AB90582-674F-407C-817F-2E71C8B32D9F}" srcOrd="0" destOrd="0" parTransId="{1C21DEDF-0229-4E93-B71D-C5C686929611}" sibTransId="{3097425A-7B74-4B64-89B6-56B918139FEF}"/>
    <dgm:cxn modelId="{2A856ADA-D362-414C-890D-8951790FDD14}" type="presOf" srcId="{FB9D5431-4508-4DBE-BDC5-21AC80076875}" destId="{D74722BB-3295-40D4-90E1-147CFFBB08FE}" srcOrd="0" destOrd="1" presId="urn:microsoft.com/office/officeart/2005/8/layout/list1"/>
    <dgm:cxn modelId="{38C913DC-0341-4451-B85B-B74B10F99112}" srcId="{4B6A7662-B7BA-4F79-A8E0-21B7F976773D}" destId="{56D9A366-52BA-4150-B3BB-3B780237F049}" srcOrd="1" destOrd="0" parTransId="{1C9B5463-7C59-4D7E-97D5-A5E7C31E75E1}" sibTransId="{D9F57ACB-BCD5-4380-8666-DAB6FDEB1A7A}"/>
    <dgm:cxn modelId="{C5DC46E3-F6EF-4D0D-A455-4AFB055A777F}" type="presOf" srcId="{9EBCC551-7113-4D7F-8ACE-2740CC75ECC1}" destId="{864C76AD-5EC4-4030-89F4-3DF05186AB8F}" srcOrd="0" destOrd="0" presId="urn:microsoft.com/office/officeart/2005/8/layout/list1"/>
    <dgm:cxn modelId="{CB6337E7-6EE5-43B2-A043-1FE7B048F5EC}" srcId="{0E356F5C-4CC3-4F9C-B8D3-55280FFFAC87}" destId="{657ED190-F8E4-413B-B64B-C534B9AA4221}" srcOrd="3" destOrd="0" parTransId="{40B15FEF-022B-4F79-AD64-91F90007D3C1}" sibTransId="{6E8E48F2-F45A-41D1-AC68-00BCE1E5EEEC}"/>
    <dgm:cxn modelId="{7BB6B6F0-B5A4-41C8-9CE0-7BB740BE7F52}" type="presOf" srcId="{034C8692-CA83-4260-86C1-65897F0FD411}" destId="{3BF6F72B-4CE2-4F68-962D-3625B62F9E1D}" srcOrd="0" destOrd="0" presId="urn:microsoft.com/office/officeart/2005/8/layout/list1"/>
    <dgm:cxn modelId="{3338E2FC-E0C1-410E-89AC-4F44B23003C8}" type="presOf" srcId="{0E356F5C-4CC3-4F9C-B8D3-55280FFFAC87}" destId="{E7AC261A-5B34-43FC-AB61-A9E9907EC43B}" srcOrd="0" destOrd="0" presId="urn:microsoft.com/office/officeart/2005/8/layout/list1"/>
    <dgm:cxn modelId="{0A686F56-60EA-494F-9047-391315545706}" type="presParOf" srcId="{1395472C-E53A-4857-B9DC-B3D224B2A8B4}" destId="{977A04DD-536D-4CFC-BFDD-503FBEE15DC2}" srcOrd="0" destOrd="0" presId="urn:microsoft.com/office/officeart/2005/8/layout/list1"/>
    <dgm:cxn modelId="{CD85A1C0-7D53-492B-BB02-554D8D5FFF66}" type="presParOf" srcId="{977A04DD-536D-4CFC-BFDD-503FBEE15DC2}" destId="{864C76AD-5EC4-4030-89F4-3DF05186AB8F}" srcOrd="0" destOrd="0" presId="urn:microsoft.com/office/officeart/2005/8/layout/list1"/>
    <dgm:cxn modelId="{E9AD8EEB-EEE3-4AEB-B960-C03300F74C4C}" type="presParOf" srcId="{977A04DD-536D-4CFC-BFDD-503FBEE15DC2}" destId="{02285C9D-6C73-41DA-B07D-6E52FF569865}" srcOrd="1" destOrd="0" presId="urn:microsoft.com/office/officeart/2005/8/layout/list1"/>
    <dgm:cxn modelId="{9780EB9B-280D-48D1-8E9E-38BDA70AF81C}" type="presParOf" srcId="{1395472C-E53A-4857-B9DC-B3D224B2A8B4}" destId="{067A0934-92EA-4CE7-AEF2-A2FD81D92933}" srcOrd="1" destOrd="0" presId="urn:microsoft.com/office/officeart/2005/8/layout/list1"/>
    <dgm:cxn modelId="{0E2DA7C6-85B9-4F08-BB7B-2D81D88802F8}" type="presParOf" srcId="{1395472C-E53A-4857-B9DC-B3D224B2A8B4}" destId="{24580360-C1A1-456D-B9C0-714342ACFFB8}" srcOrd="2" destOrd="0" presId="urn:microsoft.com/office/officeart/2005/8/layout/list1"/>
    <dgm:cxn modelId="{A357DDEE-5123-4C75-8F85-2F4ED5BE29DF}" type="presParOf" srcId="{1395472C-E53A-4857-B9DC-B3D224B2A8B4}" destId="{FCD97C53-9AD4-4312-A587-69B5D83F9724}" srcOrd="3" destOrd="0" presId="urn:microsoft.com/office/officeart/2005/8/layout/list1"/>
    <dgm:cxn modelId="{3B2B147E-E856-4477-9D30-33C034779A27}" type="presParOf" srcId="{1395472C-E53A-4857-B9DC-B3D224B2A8B4}" destId="{40F95EE9-1C68-45B5-9B04-E9779B61EEF4}" srcOrd="4" destOrd="0" presId="urn:microsoft.com/office/officeart/2005/8/layout/list1"/>
    <dgm:cxn modelId="{9FD589CC-3E30-4C05-B9B5-9BB6F4B17CAA}" type="presParOf" srcId="{40F95EE9-1C68-45B5-9B04-E9779B61EEF4}" destId="{2AE52D1C-F6D6-4BE6-B071-90D4C0886427}" srcOrd="0" destOrd="0" presId="urn:microsoft.com/office/officeart/2005/8/layout/list1"/>
    <dgm:cxn modelId="{BD6DC156-7430-40F5-9FA0-D912B73D876A}" type="presParOf" srcId="{40F95EE9-1C68-45B5-9B04-E9779B61EEF4}" destId="{9D620EAC-59C6-4973-9159-9E1017383E3A}" srcOrd="1" destOrd="0" presId="urn:microsoft.com/office/officeart/2005/8/layout/list1"/>
    <dgm:cxn modelId="{C9B2BE29-EC3D-4CE4-9865-CE2D99DD6B29}" type="presParOf" srcId="{1395472C-E53A-4857-B9DC-B3D224B2A8B4}" destId="{244EF6B2-0D9D-43A8-85A3-855818D9AF64}" srcOrd="5" destOrd="0" presId="urn:microsoft.com/office/officeart/2005/8/layout/list1"/>
    <dgm:cxn modelId="{3F706C38-17FE-452E-A6F8-36AC863037D3}" type="presParOf" srcId="{1395472C-E53A-4857-B9DC-B3D224B2A8B4}" destId="{A5D27484-1B75-427F-A048-29DB189DD974}" srcOrd="6" destOrd="0" presId="urn:microsoft.com/office/officeart/2005/8/layout/list1"/>
    <dgm:cxn modelId="{A02EEAA3-2B88-4CE9-972C-D0EC6C2482B2}" type="presParOf" srcId="{1395472C-E53A-4857-B9DC-B3D224B2A8B4}" destId="{EBC39279-32B2-44A3-8795-B68B25156019}" srcOrd="7" destOrd="0" presId="urn:microsoft.com/office/officeart/2005/8/layout/list1"/>
    <dgm:cxn modelId="{79FB5998-2FC3-449F-A54A-0CA94B2C7D6F}" type="presParOf" srcId="{1395472C-E53A-4857-B9DC-B3D224B2A8B4}" destId="{85C83C8D-B5D5-49CC-AE1B-1663A109EF76}" srcOrd="8" destOrd="0" presId="urn:microsoft.com/office/officeart/2005/8/layout/list1"/>
    <dgm:cxn modelId="{A9E3B610-53AA-4136-9F82-368A214A7BC7}" type="presParOf" srcId="{85C83C8D-B5D5-49CC-AE1B-1663A109EF76}" destId="{E7AC261A-5B34-43FC-AB61-A9E9907EC43B}" srcOrd="0" destOrd="0" presId="urn:microsoft.com/office/officeart/2005/8/layout/list1"/>
    <dgm:cxn modelId="{39A0D98D-0C96-424A-8C8F-2AB9200D8F7C}" type="presParOf" srcId="{85C83C8D-B5D5-49CC-AE1B-1663A109EF76}" destId="{3CBD0D59-93CD-459B-918C-C057B3008150}" srcOrd="1" destOrd="0" presId="urn:microsoft.com/office/officeart/2005/8/layout/list1"/>
    <dgm:cxn modelId="{E8DF68D9-F6E3-47C3-A2C1-CAA541EA359A}" type="presParOf" srcId="{1395472C-E53A-4857-B9DC-B3D224B2A8B4}" destId="{B62BEAA4-CC1B-4B2F-9635-5FE09ADFFA6C}" srcOrd="9" destOrd="0" presId="urn:microsoft.com/office/officeart/2005/8/layout/list1"/>
    <dgm:cxn modelId="{25A51B57-039F-4FE7-B4F7-D1FF5A001BE1}" type="presParOf" srcId="{1395472C-E53A-4857-B9DC-B3D224B2A8B4}" destId="{D74722BB-3295-40D4-90E1-147CFFBB08FE}" srcOrd="10" destOrd="0" presId="urn:microsoft.com/office/officeart/2005/8/layout/list1"/>
    <dgm:cxn modelId="{7E5378CC-4E6C-4F3E-A0E4-5D0D97B215D5}" type="presParOf" srcId="{1395472C-E53A-4857-B9DC-B3D224B2A8B4}" destId="{3A457F03-2A6E-4039-AAE9-C4059DF615CC}" srcOrd="11" destOrd="0" presId="urn:microsoft.com/office/officeart/2005/8/layout/list1"/>
    <dgm:cxn modelId="{BCE4353D-DA10-4F7F-9763-04119938081D}" type="presParOf" srcId="{1395472C-E53A-4857-B9DC-B3D224B2A8B4}" destId="{28D47A1E-0008-4312-A1DE-F491B536620F}" srcOrd="12" destOrd="0" presId="urn:microsoft.com/office/officeart/2005/8/layout/list1"/>
    <dgm:cxn modelId="{B09437BA-D787-4C19-8F1F-87A0BBE29289}" type="presParOf" srcId="{28D47A1E-0008-4312-A1DE-F491B536620F}" destId="{D83C381D-5702-4F4A-95D7-AB5D3B0BF880}" srcOrd="0" destOrd="0" presId="urn:microsoft.com/office/officeart/2005/8/layout/list1"/>
    <dgm:cxn modelId="{510F3F89-9E04-4B1D-82BE-E33C7BE4D974}" type="presParOf" srcId="{28D47A1E-0008-4312-A1DE-F491B536620F}" destId="{7CE7F468-B079-459F-9826-F49935E4F1E0}" srcOrd="1" destOrd="0" presId="urn:microsoft.com/office/officeart/2005/8/layout/list1"/>
    <dgm:cxn modelId="{32B2B8F4-2DB4-42B3-A26B-CC84F40848E6}" type="presParOf" srcId="{1395472C-E53A-4857-B9DC-B3D224B2A8B4}" destId="{7CB20F73-0140-4BC5-867F-D978B0C1AF5D}" srcOrd="13" destOrd="0" presId="urn:microsoft.com/office/officeart/2005/8/layout/list1"/>
    <dgm:cxn modelId="{3A8E1395-308C-44F9-8D99-3757203B64B9}" type="presParOf" srcId="{1395472C-E53A-4857-B9DC-B3D224B2A8B4}" destId="{3BF6F72B-4CE2-4F68-962D-3625B62F9E1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023B75-E7B0-42F7-AB58-948AE009B824}"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B28D3E07-FE89-4EE4-81B4-8FDF0604FB4D}">
      <dgm:prSet/>
      <dgm:spPr/>
      <dgm:t>
        <a:bodyPr/>
        <a:lstStyle/>
        <a:p>
          <a:r>
            <a:rPr lang="en-US" dirty="0"/>
            <a:t>Birth to Three (automatic eligibility) </a:t>
          </a:r>
        </a:p>
      </dgm:t>
    </dgm:pt>
    <dgm:pt modelId="{11698DAA-F70E-465E-8998-BF0DB8D79813}" type="parTrans" cxnId="{1396B30B-63D4-4911-AD22-A4233E3539D3}">
      <dgm:prSet/>
      <dgm:spPr/>
      <dgm:t>
        <a:bodyPr/>
        <a:lstStyle/>
        <a:p>
          <a:endParaRPr lang="en-US"/>
        </a:p>
      </dgm:t>
    </dgm:pt>
    <dgm:pt modelId="{9907281B-5415-4857-A641-DDFF0AC5F81E}" type="sibTrans" cxnId="{1396B30B-63D4-4911-AD22-A4233E3539D3}">
      <dgm:prSet/>
      <dgm:spPr/>
      <dgm:t>
        <a:bodyPr/>
        <a:lstStyle/>
        <a:p>
          <a:endParaRPr lang="en-US"/>
        </a:p>
      </dgm:t>
    </dgm:pt>
    <dgm:pt modelId="{4F4482A2-B9EB-405A-8B8B-370DD9FC2838}">
      <dgm:prSet/>
      <dgm:spPr/>
      <dgm:t>
        <a:bodyPr/>
        <a:lstStyle/>
        <a:p>
          <a:r>
            <a:rPr lang="en-US"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Birth to Three</a:t>
          </a:r>
          <a:endParaRPr lang="en-US" dirty="0">
            <a:solidFill>
              <a:srgbClr val="0070C0"/>
            </a:solidFill>
          </a:endParaRPr>
        </a:p>
      </dgm:t>
    </dgm:pt>
    <dgm:pt modelId="{CB35B874-AF7A-4446-859A-680699CE331C}" type="parTrans" cxnId="{DD8D0E26-68AB-42FA-96DE-73FD0CD38661}">
      <dgm:prSet/>
      <dgm:spPr/>
      <dgm:t>
        <a:bodyPr/>
        <a:lstStyle/>
        <a:p>
          <a:endParaRPr lang="en-US"/>
        </a:p>
      </dgm:t>
    </dgm:pt>
    <dgm:pt modelId="{82D43C1B-E78C-4AE0-B677-288C23650223}" type="sibTrans" cxnId="{DD8D0E26-68AB-42FA-96DE-73FD0CD38661}">
      <dgm:prSet/>
      <dgm:spPr/>
      <dgm:t>
        <a:bodyPr/>
        <a:lstStyle/>
        <a:p>
          <a:endParaRPr lang="en-US"/>
        </a:p>
      </dgm:t>
    </dgm:pt>
    <dgm:pt modelId="{EED9D92A-0F34-42E0-AE58-FF4C6468BDE4}">
      <dgm:prSet/>
      <dgm:spPr/>
      <dgm:t>
        <a:bodyPr/>
        <a:lstStyle/>
        <a:p>
          <a:r>
            <a:rPr lang="en-US"/>
            <a:t>Home Visiting </a:t>
          </a:r>
        </a:p>
      </dgm:t>
    </dgm:pt>
    <dgm:pt modelId="{17F9A418-D10C-473F-83DD-877C2C57D42F}" type="parTrans" cxnId="{14399895-EF52-4E27-A7DD-63AB977D77F7}">
      <dgm:prSet/>
      <dgm:spPr/>
      <dgm:t>
        <a:bodyPr/>
        <a:lstStyle/>
        <a:p>
          <a:endParaRPr lang="en-US"/>
        </a:p>
      </dgm:t>
    </dgm:pt>
    <dgm:pt modelId="{FAD93481-A9A6-4B37-8E56-6D1DDBB7ACB0}" type="sibTrans" cxnId="{14399895-EF52-4E27-A7DD-63AB977D77F7}">
      <dgm:prSet/>
      <dgm:spPr/>
      <dgm:t>
        <a:bodyPr/>
        <a:lstStyle/>
        <a:p>
          <a:endParaRPr lang="en-US"/>
        </a:p>
      </dgm:t>
    </dgm:pt>
    <dgm:pt modelId="{431C6ED9-2376-477A-BC57-BCA40FD4323E}">
      <dgm:prSet/>
      <dgm:spPr/>
      <dgm:t>
        <a:bodyPr/>
        <a:lstStyle/>
        <a:p>
          <a:r>
            <a:rPr lang="en-US"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Office of Early Childhood Home Visiting Programs</a:t>
          </a:r>
          <a:endParaRPr lang="en-US" dirty="0">
            <a:solidFill>
              <a:srgbClr val="0070C0"/>
            </a:solidFill>
          </a:endParaRPr>
        </a:p>
      </dgm:t>
    </dgm:pt>
    <dgm:pt modelId="{3DCA9A96-7E42-4A5C-902D-B6396D4E6A22}" type="parTrans" cxnId="{0E44614F-3E0E-41B8-8251-8341003900E8}">
      <dgm:prSet/>
      <dgm:spPr/>
      <dgm:t>
        <a:bodyPr/>
        <a:lstStyle/>
        <a:p>
          <a:endParaRPr lang="en-US"/>
        </a:p>
      </dgm:t>
    </dgm:pt>
    <dgm:pt modelId="{F68CA224-C354-4DEB-9BE4-FDDFB5618A2E}" type="sibTrans" cxnId="{0E44614F-3E0E-41B8-8251-8341003900E8}">
      <dgm:prSet/>
      <dgm:spPr/>
      <dgm:t>
        <a:bodyPr/>
        <a:lstStyle/>
        <a:p>
          <a:endParaRPr lang="en-US"/>
        </a:p>
      </dgm:t>
    </dgm:pt>
    <dgm:pt modelId="{8E5BD47D-8A3A-4CD9-8A98-899E590ECC5E}">
      <dgm:prSet/>
      <dgm:spPr/>
      <dgm:t>
        <a:bodyPr/>
        <a:lstStyle/>
        <a:p>
          <a:r>
            <a:rPr lang="en-US"/>
            <a:t>Childcare</a:t>
          </a:r>
        </a:p>
      </dgm:t>
    </dgm:pt>
    <dgm:pt modelId="{0F20F616-510F-4F6A-9AED-DA69A8298E24}" type="parTrans" cxnId="{2ABD8F25-DDE2-42AE-8FD3-00DB41877438}">
      <dgm:prSet/>
      <dgm:spPr/>
      <dgm:t>
        <a:bodyPr/>
        <a:lstStyle/>
        <a:p>
          <a:endParaRPr lang="en-US"/>
        </a:p>
      </dgm:t>
    </dgm:pt>
    <dgm:pt modelId="{E6694BD4-E410-424B-B125-789B7B8F0741}" type="sibTrans" cxnId="{2ABD8F25-DDE2-42AE-8FD3-00DB41877438}">
      <dgm:prSet/>
      <dgm:spPr/>
      <dgm:t>
        <a:bodyPr/>
        <a:lstStyle/>
        <a:p>
          <a:endParaRPr lang="en-US"/>
        </a:p>
      </dgm:t>
    </dgm:pt>
    <dgm:pt modelId="{74EBC76D-6F91-4B43-AA05-55AC729566BF}">
      <dgm:prSet/>
      <dgm:spPr/>
      <dgm:t>
        <a:bodyPr/>
        <a:lstStyle/>
        <a:p>
          <a:r>
            <a:rPr lang="en-US"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CT Care 4 Kids</a:t>
          </a:r>
          <a:endParaRPr lang="en-US" dirty="0">
            <a:solidFill>
              <a:srgbClr val="0070C0"/>
            </a:solidFill>
          </a:endParaRPr>
        </a:p>
      </dgm:t>
    </dgm:pt>
    <dgm:pt modelId="{D3A85263-00B1-4F72-85D2-C21331F1C9F5}" type="parTrans" cxnId="{37C25BBE-D02A-40FE-B7AA-2ECF5F7C0D68}">
      <dgm:prSet/>
      <dgm:spPr/>
      <dgm:t>
        <a:bodyPr/>
        <a:lstStyle/>
        <a:p>
          <a:endParaRPr lang="en-US"/>
        </a:p>
      </dgm:t>
    </dgm:pt>
    <dgm:pt modelId="{7D038203-9684-4823-8C2E-F11ADD15B620}" type="sibTrans" cxnId="{37C25BBE-D02A-40FE-B7AA-2ECF5F7C0D68}">
      <dgm:prSet/>
      <dgm:spPr/>
      <dgm:t>
        <a:bodyPr/>
        <a:lstStyle/>
        <a:p>
          <a:endParaRPr lang="en-US"/>
        </a:p>
      </dgm:t>
    </dgm:pt>
    <dgm:pt modelId="{A3A448AC-4C13-4D28-B2A7-E9A91DC8B481}">
      <dgm:prSet/>
      <dgm:spPr/>
      <dgm:t>
        <a:bodyPr/>
        <a:lstStyle/>
        <a:p>
          <a:r>
            <a:rPr lang="en-US"/>
            <a:t>Housing</a:t>
          </a:r>
        </a:p>
      </dgm:t>
    </dgm:pt>
    <dgm:pt modelId="{61A1B397-8ACF-437D-8F5D-FAA2FE40CAA9}" type="parTrans" cxnId="{953A3FF3-8232-4ECC-A777-5D2A7CE506C1}">
      <dgm:prSet/>
      <dgm:spPr/>
      <dgm:t>
        <a:bodyPr/>
        <a:lstStyle/>
        <a:p>
          <a:endParaRPr lang="en-US"/>
        </a:p>
      </dgm:t>
    </dgm:pt>
    <dgm:pt modelId="{A43CB4F2-4438-4959-8FEF-F5A2E071E8E1}" type="sibTrans" cxnId="{953A3FF3-8232-4ECC-A777-5D2A7CE506C1}">
      <dgm:prSet/>
      <dgm:spPr/>
      <dgm:t>
        <a:bodyPr/>
        <a:lstStyle/>
        <a:p>
          <a:endParaRPr lang="en-US"/>
        </a:p>
      </dgm:t>
    </dgm:pt>
    <dgm:pt modelId="{134A11CB-E300-44A5-8051-827D74C3FF32}">
      <dgm:prSet/>
      <dgm:spPr/>
      <dgm:t>
        <a:bodyPr/>
        <a:lstStyle/>
        <a:p>
          <a:r>
            <a:rPr lang="en-US"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211 CT Housing and Homeless Shelters</a:t>
          </a:r>
          <a:endParaRPr lang="en-US" dirty="0">
            <a:solidFill>
              <a:srgbClr val="0070C0"/>
            </a:solidFill>
          </a:endParaRPr>
        </a:p>
      </dgm:t>
    </dgm:pt>
    <dgm:pt modelId="{9ED5AD06-E31C-4C8B-AC0A-8AF97E711E5F}" type="parTrans" cxnId="{CC3FA173-C1ED-4803-A65C-4ADC71687005}">
      <dgm:prSet/>
      <dgm:spPr/>
      <dgm:t>
        <a:bodyPr/>
        <a:lstStyle/>
        <a:p>
          <a:endParaRPr lang="en-US"/>
        </a:p>
      </dgm:t>
    </dgm:pt>
    <dgm:pt modelId="{BE0FBDA7-FE1D-4C9C-8D4F-E38A31B3F381}" type="sibTrans" cxnId="{CC3FA173-C1ED-4803-A65C-4ADC71687005}">
      <dgm:prSet/>
      <dgm:spPr/>
      <dgm:t>
        <a:bodyPr/>
        <a:lstStyle/>
        <a:p>
          <a:endParaRPr lang="en-US"/>
        </a:p>
      </dgm:t>
    </dgm:pt>
    <dgm:pt modelId="{65BC4461-14E0-4F8A-ADD0-60C9EE3E7748}">
      <dgm:prSet/>
      <dgm:spPr/>
      <dgm:t>
        <a:bodyPr/>
        <a:lstStyle/>
        <a:p>
          <a:r>
            <a:rPr lang="en-US" dirty="0">
              <a:solidFill>
                <a:srgbClr val="0070C0"/>
              </a:solidFill>
              <a:hlinkClick xmlns:r="http://schemas.openxmlformats.org/officeDocument/2006/relationships" r:id="rId5">
                <a:extLst>
                  <a:ext uri="{A12FA001-AC4F-418D-AE19-62706E023703}">
                    <ahyp:hlinkClr xmlns:ahyp="http://schemas.microsoft.com/office/drawing/2018/hyperlinkcolor" val="tx"/>
                  </a:ext>
                </a:extLst>
              </a:hlinkClick>
            </a:rPr>
            <a:t>COACH: COVID-19 Assistance for Community Health (ctstronger.org)</a:t>
          </a:r>
          <a:endParaRPr lang="en-US" dirty="0">
            <a:solidFill>
              <a:srgbClr val="0070C0"/>
            </a:solidFill>
          </a:endParaRPr>
        </a:p>
      </dgm:t>
    </dgm:pt>
    <dgm:pt modelId="{4D39398F-2513-4C68-940D-68A3588DB21C}" type="parTrans" cxnId="{39FA804D-EA96-4FDE-B0F9-9F61A8BDEE60}">
      <dgm:prSet/>
      <dgm:spPr/>
      <dgm:t>
        <a:bodyPr/>
        <a:lstStyle/>
        <a:p>
          <a:endParaRPr lang="en-US"/>
        </a:p>
      </dgm:t>
    </dgm:pt>
    <dgm:pt modelId="{FE5DEE3A-2A89-48A7-A658-6165B3DD34A6}" type="sibTrans" cxnId="{39FA804D-EA96-4FDE-B0F9-9F61A8BDEE60}">
      <dgm:prSet/>
      <dgm:spPr/>
      <dgm:t>
        <a:bodyPr/>
        <a:lstStyle/>
        <a:p>
          <a:endParaRPr lang="en-US"/>
        </a:p>
      </dgm:t>
    </dgm:pt>
    <dgm:pt modelId="{E063EB7B-4A37-4745-9EC2-46209E945EEB}">
      <dgm:prSet/>
      <dgm:spPr/>
      <dgm:t>
        <a:bodyPr/>
        <a:lstStyle/>
        <a:p>
          <a:r>
            <a:rPr lang="en-US"/>
            <a:t>Safe Sleep Plan </a:t>
          </a:r>
        </a:p>
      </dgm:t>
    </dgm:pt>
    <dgm:pt modelId="{3112FC18-4765-4C07-8CEA-F8A175521A00}" type="parTrans" cxnId="{D5AE3504-5E36-461D-A5DA-48392874CBA3}">
      <dgm:prSet/>
      <dgm:spPr/>
      <dgm:t>
        <a:bodyPr/>
        <a:lstStyle/>
        <a:p>
          <a:endParaRPr lang="en-US"/>
        </a:p>
      </dgm:t>
    </dgm:pt>
    <dgm:pt modelId="{99AC1747-226B-403F-AB6F-B48C97BFB9AE}" type="sibTrans" cxnId="{D5AE3504-5E36-461D-A5DA-48392874CBA3}">
      <dgm:prSet/>
      <dgm:spPr/>
      <dgm:t>
        <a:bodyPr/>
        <a:lstStyle/>
        <a:p>
          <a:endParaRPr lang="en-US"/>
        </a:p>
      </dgm:t>
    </dgm:pt>
    <dgm:pt modelId="{AE464592-9C70-4AC2-9BE3-ADA186F5F72F}">
      <dgm:prSet/>
      <dgm:spPr/>
      <dgm:t>
        <a:bodyPr/>
        <a:lstStyle/>
        <a:p>
          <a:r>
            <a:rPr lang="en-US" dirty="0">
              <a:solidFill>
                <a:srgbClr val="0070C0"/>
              </a:solidFill>
              <a:hlinkClick xmlns:r="http://schemas.openxmlformats.org/officeDocument/2006/relationships" r:id="rId6">
                <a:extLst>
                  <a:ext uri="{A12FA001-AC4F-418D-AE19-62706E023703}">
                    <ahyp:hlinkClr xmlns:ahyp="http://schemas.microsoft.com/office/drawing/2018/hyperlinkcolor" val="tx"/>
                  </a:ext>
                </a:extLst>
              </a:hlinkClick>
            </a:rPr>
            <a:t>Guide to Safe Sleep for Infants</a:t>
          </a:r>
          <a:endParaRPr lang="en-US" dirty="0">
            <a:solidFill>
              <a:srgbClr val="0070C0"/>
            </a:solidFill>
          </a:endParaRPr>
        </a:p>
      </dgm:t>
    </dgm:pt>
    <dgm:pt modelId="{10842721-FCAF-46F7-9265-0ADC28C587D7}" type="parTrans" cxnId="{22FADDAE-6E34-4469-904B-66B7E19A8B7A}">
      <dgm:prSet/>
      <dgm:spPr/>
      <dgm:t>
        <a:bodyPr/>
        <a:lstStyle/>
        <a:p>
          <a:endParaRPr lang="en-US"/>
        </a:p>
      </dgm:t>
    </dgm:pt>
    <dgm:pt modelId="{3A721C26-0CC7-435B-A2F8-09CC23C5CBAE}" type="sibTrans" cxnId="{22FADDAE-6E34-4469-904B-66B7E19A8B7A}">
      <dgm:prSet/>
      <dgm:spPr/>
      <dgm:t>
        <a:bodyPr/>
        <a:lstStyle/>
        <a:p>
          <a:endParaRPr lang="en-US"/>
        </a:p>
      </dgm:t>
    </dgm:pt>
    <dgm:pt modelId="{80B994F5-EA8E-4B97-BCC6-8A852B4D253D}">
      <dgm:prSet/>
      <dgm:spPr/>
      <dgm:t>
        <a:bodyPr/>
        <a:lstStyle/>
        <a:p>
          <a:r>
            <a:rPr lang="en-US" dirty="0">
              <a:solidFill>
                <a:srgbClr val="0070C0"/>
              </a:solidFill>
              <a:hlinkClick xmlns:r="http://schemas.openxmlformats.org/officeDocument/2006/relationships" r:id="rId7">
                <a:extLst>
                  <a:ext uri="{A12FA001-AC4F-418D-AE19-62706E023703}">
                    <ahyp:hlinkClr xmlns:ahyp="http://schemas.microsoft.com/office/drawing/2018/hyperlinkcolor" val="tx"/>
                  </a:ext>
                </a:extLst>
              </a:hlinkClick>
            </a:rPr>
            <a:t>Housing and Homeless Services (ct.gov)</a:t>
          </a:r>
          <a:endParaRPr lang="en-US" dirty="0">
            <a:solidFill>
              <a:srgbClr val="0070C0"/>
            </a:solidFill>
          </a:endParaRPr>
        </a:p>
      </dgm:t>
    </dgm:pt>
    <dgm:pt modelId="{E16A934E-20FD-4030-86FD-4AE2941131E6}" type="parTrans" cxnId="{8AD485C2-5381-4D52-82D3-2365C786E03D}">
      <dgm:prSet/>
      <dgm:spPr/>
    </dgm:pt>
    <dgm:pt modelId="{97410DF4-C52C-44BC-9A7A-15F83FA9741C}" type="sibTrans" cxnId="{8AD485C2-5381-4D52-82D3-2365C786E03D}">
      <dgm:prSet/>
      <dgm:spPr/>
    </dgm:pt>
    <dgm:pt modelId="{6B910E84-5637-4FA5-B56C-5EE059EC12B5}" type="pres">
      <dgm:prSet presAssocID="{FB023B75-E7B0-42F7-AB58-948AE009B824}" presName="linear" presStyleCnt="0">
        <dgm:presLayoutVars>
          <dgm:dir/>
          <dgm:animLvl val="lvl"/>
          <dgm:resizeHandles val="exact"/>
        </dgm:presLayoutVars>
      </dgm:prSet>
      <dgm:spPr/>
    </dgm:pt>
    <dgm:pt modelId="{079A48B6-88A0-44BB-AC60-49A8AED8CE7A}" type="pres">
      <dgm:prSet presAssocID="{B28D3E07-FE89-4EE4-81B4-8FDF0604FB4D}" presName="parentLin" presStyleCnt="0"/>
      <dgm:spPr/>
    </dgm:pt>
    <dgm:pt modelId="{BBF4780E-D58F-4C9C-9FB9-FC4723B12846}" type="pres">
      <dgm:prSet presAssocID="{B28D3E07-FE89-4EE4-81B4-8FDF0604FB4D}" presName="parentLeftMargin" presStyleLbl="node1" presStyleIdx="0" presStyleCnt="5"/>
      <dgm:spPr/>
    </dgm:pt>
    <dgm:pt modelId="{59C79882-0D1A-4146-BBF5-FCDC75575087}" type="pres">
      <dgm:prSet presAssocID="{B28D3E07-FE89-4EE4-81B4-8FDF0604FB4D}" presName="parentText" presStyleLbl="node1" presStyleIdx="0" presStyleCnt="5" custScaleY="123120">
        <dgm:presLayoutVars>
          <dgm:chMax val="0"/>
          <dgm:bulletEnabled val="1"/>
        </dgm:presLayoutVars>
      </dgm:prSet>
      <dgm:spPr/>
    </dgm:pt>
    <dgm:pt modelId="{92914147-6B32-4A96-8620-9CB5E99E284F}" type="pres">
      <dgm:prSet presAssocID="{B28D3E07-FE89-4EE4-81B4-8FDF0604FB4D}" presName="negativeSpace" presStyleCnt="0"/>
      <dgm:spPr/>
    </dgm:pt>
    <dgm:pt modelId="{C1E17B94-B55F-4DAE-B35C-1E991D947AC6}" type="pres">
      <dgm:prSet presAssocID="{B28D3E07-FE89-4EE4-81B4-8FDF0604FB4D}" presName="childText" presStyleLbl="conFgAcc1" presStyleIdx="0" presStyleCnt="5">
        <dgm:presLayoutVars>
          <dgm:bulletEnabled val="1"/>
        </dgm:presLayoutVars>
      </dgm:prSet>
      <dgm:spPr/>
    </dgm:pt>
    <dgm:pt modelId="{8EA14B1A-9AB2-487F-BA56-10CBEEBEF2B7}" type="pres">
      <dgm:prSet presAssocID="{9907281B-5415-4857-A641-DDFF0AC5F81E}" presName="spaceBetweenRectangles" presStyleCnt="0"/>
      <dgm:spPr/>
    </dgm:pt>
    <dgm:pt modelId="{1A6A19F2-C455-4BDA-97BE-F49E0FC87166}" type="pres">
      <dgm:prSet presAssocID="{EED9D92A-0F34-42E0-AE58-FF4C6468BDE4}" presName="parentLin" presStyleCnt="0"/>
      <dgm:spPr/>
    </dgm:pt>
    <dgm:pt modelId="{C7BD9AA1-8A8C-42CF-A739-F5C702075A58}" type="pres">
      <dgm:prSet presAssocID="{EED9D92A-0F34-42E0-AE58-FF4C6468BDE4}" presName="parentLeftMargin" presStyleLbl="node1" presStyleIdx="0" presStyleCnt="5"/>
      <dgm:spPr/>
    </dgm:pt>
    <dgm:pt modelId="{31EF4EB6-5646-4C78-897E-E10538FFC0F9}" type="pres">
      <dgm:prSet presAssocID="{EED9D92A-0F34-42E0-AE58-FF4C6468BDE4}" presName="parentText" presStyleLbl="node1" presStyleIdx="1" presStyleCnt="5">
        <dgm:presLayoutVars>
          <dgm:chMax val="0"/>
          <dgm:bulletEnabled val="1"/>
        </dgm:presLayoutVars>
      </dgm:prSet>
      <dgm:spPr/>
    </dgm:pt>
    <dgm:pt modelId="{076CB52A-F895-4814-AFAA-596D01E5D84C}" type="pres">
      <dgm:prSet presAssocID="{EED9D92A-0F34-42E0-AE58-FF4C6468BDE4}" presName="negativeSpace" presStyleCnt="0"/>
      <dgm:spPr/>
    </dgm:pt>
    <dgm:pt modelId="{BD0BCBED-F735-420A-87DA-171DC3394F15}" type="pres">
      <dgm:prSet presAssocID="{EED9D92A-0F34-42E0-AE58-FF4C6468BDE4}" presName="childText" presStyleLbl="conFgAcc1" presStyleIdx="1" presStyleCnt="5" custLinFactNeighborY="-13743">
        <dgm:presLayoutVars>
          <dgm:bulletEnabled val="1"/>
        </dgm:presLayoutVars>
      </dgm:prSet>
      <dgm:spPr/>
    </dgm:pt>
    <dgm:pt modelId="{95668A86-457A-478F-BFD8-0FA664710362}" type="pres">
      <dgm:prSet presAssocID="{FAD93481-A9A6-4B37-8E56-6D1DDBB7ACB0}" presName="spaceBetweenRectangles" presStyleCnt="0"/>
      <dgm:spPr/>
    </dgm:pt>
    <dgm:pt modelId="{61E0F779-DFF5-4558-A333-1580EA73920B}" type="pres">
      <dgm:prSet presAssocID="{8E5BD47D-8A3A-4CD9-8A98-899E590ECC5E}" presName="parentLin" presStyleCnt="0"/>
      <dgm:spPr/>
    </dgm:pt>
    <dgm:pt modelId="{1553DDD3-9ACB-46B4-87A2-E34B1D0DB236}" type="pres">
      <dgm:prSet presAssocID="{8E5BD47D-8A3A-4CD9-8A98-899E590ECC5E}" presName="parentLeftMargin" presStyleLbl="node1" presStyleIdx="1" presStyleCnt="5"/>
      <dgm:spPr/>
    </dgm:pt>
    <dgm:pt modelId="{1D5FE272-5A15-49A2-8F34-D4E8661C5E9A}" type="pres">
      <dgm:prSet presAssocID="{8E5BD47D-8A3A-4CD9-8A98-899E590ECC5E}" presName="parentText" presStyleLbl="node1" presStyleIdx="2" presStyleCnt="5">
        <dgm:presLayoutVars>
          <dgm:chMax val="0"/>
          <dgm:bulletEnabled val="1"/>
        </dgm:presLayoutVars>
      </dgm:prSet>
      <dgm:spPr/>
    </dgm:pt>
    <dgm:pt modelId="{EA35F295-ED8A-4C49-90CB-4773F8BAF0B3}" type="pres">
      <dgm:prSet presAssocID="{8E5BD47D-8A3A-4CD9-8A98-899E590ECC5E}" presName="negativeSpace" presStyleCnt="0"/>
      <dgm:spPr/>
    </dgm:pt>
    <dgm:pt modelId="{B6F1394E-48DE-49C9-9F50-CE16178B1746}" type="pres">
      <dgm:prSet presAssocID="{8E5BD47D-8A3A-4CD9-8A98-899E590ECC5E}" presName="childText" presStyleLbl="conFgAcc1" presStyleIdx="2" presStyleCnt="5">
        <dgm:presLayoutVars>
          <dgm:bulletEnabled val="1"/>
        </dgm:presLayoutVars>
      </dgm:prSet>
      <dgm:spPr/>
    </dgm:pt>
    <dgm:pt modelId="{AE7DBE33-5814-43FD-BAA8-741C4CD781E7}" type="pres">
      <dgm:prSet presAssocID="{E6694BD4-E410-424B-B125-789B7B8F0741}" presName="spaceBetweenRectangles" presStyleCnt="0"/>
      <dgm:spPr/>
    </dgm:pt>
    <dgm:pt modelId="{A84BA936-40B6-4725-AEA1-3E899C6C4B07}" type="pres">
      <dgm:prSet presAssocID="{A3A448AC-4C13-4D28-B2A7-E9A91DC8B481}" presName="parentLin" presStyleCnt="0"/>
      <dgm:spPr/>
    </dgm:pt>
    <dgm:pt modelId="{88431EB3-B286-4A24-80A4-FF7DE6BE741B}" type="pres">
      <dgm:prSet presAssocID="{A3A448AC-4C13-4D28-B2A7-E9A91DC8B481}" presName="parentLeftMargin" presStyleLbl="node1" presStyleIdx="2" presStyleCnt="5"/>
      <dgm:spPr/>
    </dgm:pt>
    <dgm:pt modelId="{336AADA6-1492-46B5-9B86-1F9E8D652C41}" type="pres">
      <dgm:prSet presAssocID="{A3A448AC-4C13-4D28-B2A7-E9A91DC8B481}" presName="parentText" presStyleLbl="node1" presStyleIdx="3" presStyleCnt="5">
        <dgm:presLayoutVars>
          <dgm:chMax val="0"/>
          <dgm:bulletEnabled val="1"/>
        </dgm:presLayoutVars>
      </dgm:prSet>
      <dgm:spPr/>
    </dgm:pt>
    <dgm:pt modelId="{DC9D9615-5D93-493E-9FFB-7719287A0948}" type="pres">
      <dgm:prSet presAssocID="{A3A448AC-4C13-4D28-B2A7-E9A91DC8B481}" presName="negativeSpace" presStyleCnt="0"/>
      <dgm:spPr/>
    </dgm:pt>
    <dgm:pt modelId="{7732D450-DA07-464D-A31C-A7F1A8359C1D}" type="pres">
      <dgm:prSet presAssocID="{A3A448AC-4C13-4D28-B2A7-E9A91DC8B481}" presName="childText" presStyleLbl="conFgAcc1" presStyleIdx="3" presStyleCnt="5">
        <dgm:presLayoutVars>
          <dgm:bulletEnabled val="1"/>
        </dgm:presLayoutVars>
      </dgm:prSet>
      <dgm:spPr/>
    </dgm:pt>
    <dgm:pt modelId="{96B5AD0F-DDF7-478A-A15A-ECD3D660199D}" type="pres">
      <dgm:prSet presAssocID="{A43CB4F2-4438-4959-8FEF-F5A2E071E8E1}" presName="spaceBetweenRectangles" presStyleCnt="0"/>
      <dgm:spPr/>
    </dgm:pt>
    <dgm:pt modelId="{E7EB1478-33EB-46CA-AA35-C1DF1572F6F0}" type="pres">
      <dgm:prSet presAssocID="{E063EB7B-4A37-4745-9EC2-46209E945EEB}" presName="parentLin" presStyleCnt="0"/>
      <dgm:spPr/>
    </dgm:pt>
    <dgm:pt modelId="{4A8D1035-3269-42F6-91FB-B0B27853F050}" type="pres">
      <dgm:prSet presAssocID="{E063EB7B-4A37-4745-9EC2-46209E945EEB}" presName="parentLeftMargin" presStyleLbl="node1" presStyleIdx="3" presStyleCnt="5"/>
      <dgm:spPr/>
    </dgm:pt>
    <dgm:pt modelId="{4B122248-84C1-4B14-88FD-8D27040096FD}" type="pres">
      <dgm:prSet presAssocID="{E063EB7B-4A37-4745-9EC2-46209E945EEB}" presName="parentText" presStyleLbl="node1" presStyleIdx="4" presStyleCnt="5">
        <dgm:presLayoutVars>
          <dgm:chMax val="0"/>
          <dgm:bulletEnabled val="1"/>
        </dgm:presLayoutVars>
      </dgm:prSet>
      <dgm:spPr/>
    </dgm:pt>
    <dgm:pt modelId="{60AC23A1-0225-4951-80A2-45A6843651C0}" type="pres">
      <dgm:prSet presAssocID="{E063EB7B-4A37-4745-9EC2-46209E945EEB}" presName="negativeSpace" presStyleCnt="0"/>
      <dgm:spPr/>
    </dgm:pt>
    <dgm:pt modelId="{C994999F-6191-4A8F-97AE-0306DA3028D6}" type="pres">
      <dgm:prSet presAssocID="{E063EB7B-4A37-4745-9EC2-46209E945EEB}" presName="childText" presStyleLbl="conFgAcc1" presStyleIdx="4" presStyleCnt="5">
        <dgm:presLayoutVars>
          <dgm:bulletEnabled val="1"/>
        </dgm:presLayoutVars>
      </dgm:prSet>
      <dgm:spPr/>
    </dgm:pt>
  </dgm:ptLst>
  <dgm:cxnLst>
    <dgm:cxn modelId="{DAC3DB01-7D87-468D-AEFA-E8B1008A4A92}" type="presOf" srcId="{EED9D92A-0F34-42E0-AE58-FF4C6468BDE4}" destId="{C7BD9AA1-8A8C-42CF-A739-F5C702075A58}" srcOrd="0" destOrd="0" presId="urn:microsoft.com/office/officeart/2005/8/layout/list1"/>
    <dgm:cxn modelId="{D5AE3504-5E36-461D-A5DA-48392874CBA3}" srcId="{FB023B75-E7B0-42F7-AB58-948AE009B824}" destId="{E063EB7B-4A37-4745-9EC2-46209E945EEB}" srcOrd="4" destOrd="0" parTransId="{3112FC18-4765-4C07-8CEA-F8A175521A00}" sibTransId="{99AC1747-226B-403F-AB6F-B48C97BFB9AE}"/>
    <dgm:cxn modelId="{AA187207-A436-4B5E-9B06-64748CFD667C}" type="presOf" srcId="{A3A448AC-4C13-4D28-B2A7-E9A91DC8B481}" destId="{336AADA6-1492-46B5-9B86-1F9E8D652C41}" srcOrd="1" destOrd="0" presId="urn:microsoft.com/office/officeart/2005/8/layout/list1"/>
    <dgm:cxn modelId="{A0284B09-463C-4929-893B-E8286F2E1648}" type="presOf" srcId="{431C6ED9-2376-477A-BC57-BCA40FD4323E}" destId="{BD0BCBED-F735-420A-87DA-171DC3394F15}" srcOrd="0" destOrd="0" presId="urn:microsoft.com/office/officeart/2005/8/layout/list1"/>
    <dgm:cxn modelId="{1731800B-A6CB-4339-B9A7-96CDC2857C6B}" type="presOf" srcId="{EED9D92A-0F34-42E0-AE58-FF4C6468BDE4}" destId="{31EF4EB6-5646-4C78-897E-E10538FFC0F9}" srcOrd="1" destOrd="0" presId="urn:microsoft.com/office/officeart/2005/8/layout/list1"/>
    <dgm:cxn modelId="{1396B30B-63D4-4911-AD22-A4233E3539D3}" srcId="{FB023B75-E7B0-42F7-AB58-948AE009B824}" destId="{B28D3E07-FE89-4EE4-81B4-8FDF0604FB4D}" srcOrd="0" destOrd="0" parTransId="{11698DAA-F70E-465E-8998-BF0DB8D79813}" sibTransId="{9907281B-5415-4857-A641-DDFF0AC5F81E}"/>
    <dgm:cxn modelId="{5C2D1A12-89AF-4582-AF07-1B10C0A98F77}" type="presOf" srcId="{80B994F5-EA8E-4B97-BCC6-8A852B4D253D}" destId="{7732D450-DA07-464D-A31C-A7F1A8359C1D}" srcOrd="0" destOrd="1" presId="urn:microsoft.com/office/officeart/2005/8/layout/list1"/>
    <dgm:cxn modelId="{2ABD8F25-DDE2-42AE-8FD3-00DB41877438}" srcId="{FB023B75-E7B0-42F7-AB58-948AE009B824}" destId="{8E5BD47D-8A3A-4CD9-8A98-899E590ECC5E}" srcOrd="2" destOrd="0" parTransId="{0F20F616-510F-4F6A-9AED-DA69A8298E24}" sibTransId="{E6694BD4-E410-424B-B125-789B7B8F0741}"/>
    <dgm:cxn modelId="{DD8D0E26-68AB-42FA-96DE-73FD0CD38661}" srcId="{B28D3E07-FE89-4EE4-81B4-8FDF0604FB4D}" destId="{4F4482A2-B9EB-405A-8B8B-370DD9FC2838}" srcOrd="0" destOrd="0" parTransId="{CB35B874-AF7A-4446-859A-680699CE331C}" sibTransId="{82D43C1B-E78C-4AE0-B677-288C23650223}"/>
    <dgm:cxn modelId="{CD0AED60-C338-4AA8-A7AA-FD7364B842F6}" type="presOf" srcId="{65BC4461-14E0-4F8A-ADD0-60C9EE3E7748}" destId="{7732D450-DA07-464D-A31C-A7F1A8359C1D}" srcOrd="0" destOrd="2" presId="urn:microsoft.com/office/officeart/2005/8/layout/list1"/>
    <dgm:cxn modelId="{22804864-56D9-4A6F-8EC2-A23038BC9434}" type="presOf" srcId="{FB023B75-E7B0-42F7-AB58-948AE009B824}" destId="{6B910E84-5637-4FA5-B56C-5EE059EC12B5}" srcOrd="0" destOrd="0" presId="urn:microsoft.com/office/officeart/2005/8/layout/list1"/>
    <dgm:cxn modelId="{39FA804D-EA96-4FDE-B0F9-9F61A8BDEE60}" srcId="{A3A448AC-4C13-4D28-B2A7-E9A91DC8B481}" destId="{65BC4461-14E0-4F8A-ADD0-60C9EE3E7748}" srcOrd="2" destOrd="0" parTransId="{4D39398F-2513-4C68-940D-68A3588DB21C}" sibTransId="{FE5DEE3A-2A89-48A7-A658-6165B3DD34A6}"/>
    <dgm:cxn modelId="{DDF6936E-A348-41A4-89B8-E3AA6208F517}" type="presOf" srcId="{74EBC76D-6F91-4B43-AA05-55AC729566BF}" destId="{B6F1394E-48DE-49C9-9F50-CE16178B1746}" srcOrd="0" destOrd="0" presId="urn:microsoft.com/office/officeart/2005/8/layout/list1"/>
    <dgm:cxn modelId="{0E44614F-3E0E-41B8-8251-8341003900E8}" srcId="{EED9D92A-0F34-42E0-AE58-FF4C6468BDE4}" destId="{431C6ED9-2376-477A-BC57-BCA40FD4323E}" srcOrd="0" destOrd="0" parTransId="{3DCA9A96-7E42-4A5C-902D-B6396D4E6A22}" sibTransId="{F68CA224-C354-4DEB-9BE4-FDDFB5618A2E}"/>
    <dgm:cxn modelId="{A09D794F-5ADE-431F-AFE7-EAE5ACBEEB12}" type="presOf" srcId="{8E5BD47D-8A3A-4CD9-8A98-899E590ECC5E}" destId="{1D5FE272-5A15-49A2-8F34-D4E8661C5E9A}" srcOrd="1" destOrd="0" presId="urn:microsoft.com/office/officeart/2005/8/layout/list1"/>
    <dgm:cxn modelId="{B6C90550-DF9A-42BA-9B7D-A10880457EA6}" type="presOf" srcId="{B28D3E07-FE89-4EE4-81B4-8FDF0604FB4D}" destId="{BBF4780E-D58F-4C9C-9FB9-FC4723B12846}" srcOrd="0" destOrd="0" presId="urn:microsoft.com/office/officeart/2005/8/layout/list1"/>
    <dgm:cxn modelId="{CC3FA173-C1ED-4803-A65C-4ADC71687005}" srcId="{A3A448AC-4C13-4D28-B2A7-E9A91DC8B481}" destId="{134A11CB-E300-44A5-8051-827D74C3FF32}" srcOrd="0" destOrd="0" parTransId="{9ED5AD06-E31C-4C8B-AC0A-8AF97E711E5F}" sibTransId="{BE0FBDA7-FE1D-4C9C-8D4F-E38A31B3F381}"/>
    <dgm:cxn modelId="{8D644057-EAE9-4A53-BE2A-B33AD25BEFE6}" type="presOf" srcId="{AE464592-9C70-4AC2-9BE3-ADA186F5F72F}" destId="{C994999F-6191-4A8F-97AE-0306DA3028D6}" srcOrd="0" destOrd="0" presId="urn:microsoft.com/office/officeart/2005/8/layout/list1"/>
    <dgm:cxn modelId="{0135837C-E705-4C05-A453-DD097531DF30}" type="presOf" srcId="{A3A448AC-4C13-4D28-B2A7-E9A91DC8B481}" destId="{88431EB3-B286-4A24-80A4-FF7DE6BE741B}" srcOrd="0" destOrd="0" presId="urn:microsoft.com/office/officeart/2005/8/layout/list1"/>
    <dgm:cxn modelId="{14399895-EF52-4E27-A7DD-63AB977D77F7}" srcId="{FB023B75-E7B0-42F7-AB58-948AE009B824}" destId="{EED9D92A-0F34-42E0-AE58-FF4C6468BDE4}" srcOrd="1" destOrd="0" parTransId="{17F9A418-D10C-473F-83DD-877C2C57D42F}" sibTransId="{FAD93481-A9A6-4B37-8E56-6D1DDBB7ACB0}"/>
    <dgm:cxn modelId="{043C46A1-AC1B-4228-81D9-688BBC1ED07B}" type="presOf" srcId="{E063EB7B-4A37-4745-9EC2-46209E945EEB}" destId="{4B122248-84C1-4B14-88FD-8D27040096FD}" srcOrd="1" destOrd="0" presId="urn:microsoft.com/office/officeart/2005/8/layout/list1"/>
    <dgm:cxn modelId="{03B568A7-5D49-45A1-93ED-6250660E0610}" type="presOf" srcId="{8E5BD47D-8A3A-4CD9-8A98-899E590ECC5E}" destId="{1553DDD3-9ACB-46B4-87A2-E34B1D0DB236}" srcOrd="0" destOrd="0" presId="urn:microsoft.com/office/officeart/2005/8/layout/list1"/>
    <dgm:cxn modelId="{22FADDAE-6E34-4469-904B-66B7E19A8B7A}" srcId="{E063EB7B-4A37-4745-9EC2-46209E945EEB}" destId="{AE464592-9C70-4AC2-9BE3-ADA186F5F72F}" srcOrd="0" destOrd="0" parTransId="{10842721-FCAF-46F7-9265-0ADC28C587D7}" sibTransId="{3A721C26-0CC7-435B-A2F8-09CC23C5CBAE}"/>
    <dgm:cxn modelId="{37C25BBE-D02A-40FE-B7AA-2ECF5F7C0D68}" srcId="{8E5BD47D-8A3A-4CD9-8A98-899E590ECC5E}" destId="{74EBC76D-6F91-4B43-AA05-55AC729566BF}" srcOrd="0" destOrd="0" parTransId="{D3A85263-00B1-4F72-85D2-C21331F1C9F5}" sibTransId="{7D038203-9684-4823-8C2E-F11ADD15B620}"/>
    <dgm:cxn modelId="{8AD485C2-5381-4D52-82D3-2365C786E03D}" srcId="{A3A448AC-4C13-4D28-B2A7-E9A91DC8B481}" destId="{80B994F5-EA8E-4B97-BCC6-8A852B4D253D}" srcOrd="1" destOrd="0" parTransId="{E16A934E-20FD-4030-86FD-4AE2941131E6}" sibTransId="{97410DF4-C52C-44BC-9A7A-15F83FA9741C}"/>
    <dgm:cxn modelId="{01C795D6-016A-4C45-930D-AFDD32C6ED13}" type="presOf" srcId="{4F4482A2-B9EB-405A-8B8B-370DD9FC2838}" destId="{C1E17B94-B55F-4DAE-B35C-1E991D947AC6}" srcOrd="0" destOrd="0" presId="urn:microsoft.com/office/officeart/2005/8/layout/list1"/>
    <dgm:cxn modelId="{3B26F1ED-D3C1-44A2-BF1E-16DF2EE3C4EF}" type="presOf" srcId="{B28D3E07-FE89-4EE4-81B4-8FDF0604FB4D}" destId="{59C79882-0D1A-4146-BBF5-FCDC75575087}" srcOrd="1" destOrd="0" presId="urn:microsoft.com/office/officeart/2005/8/layout/list1"/>
    <dgm:cxn modelId="{AFC2C5F1-F0E0-4975-9A82-5AF3D64AF7E9}" type="presOf" srcId="{134A11CB-E300-44A5-8051-827D74C3FF32}" destId="{7732D450-DA07-464D-A31C-A7F1A8359C1D}" srcOrd="0" destOrd="0" presId="urn:microsoft.com/office/officeart/2005/8/layout/list1"/>
    <dgm:cxn modelId="{953A3FF3-8232-4ECC-A777-5D2A7CE506C1}" srcId="{FB023B75-E7B0-42F7-AB58-948AE009B824}" destId="{A3A448AC-4C13-4D28-B2A7-E9A91DC8B481}" srcOrd="3" destOrd="0" parTransId="{61A1B397-8ACF-437D-8F5D-FAA2FE40CAA9}" sibTransId="{A43CB4F2-4438-4959-8FEF-F5A2E071E8E1}"/>
    <dgm:cxn modelId="{03C8DFFE-6178-4325-ABAF-86B731F99320}" type="presOf" srcId="{E063EB7B-4A37-4745-9EC2-46209E945EEB}" destId="{4A8D1035-3269-42F6-91FB-B0B27853F050}" srcOrd="0" destOrd="0" presId="urn:microsoft.com/office/officeart/2005/8/layout/list1"/>
    <dgm:cxn modelId="{4F150B4E-1A54-4171-A061-9F8022B5328F}" type="presParOf" srcId="{6B910E84-5637-4FA5-B56C-5EE059EC12B5}" destId="{079A48B6-88A0-44BB-AC60-49A8AED8CE7A}" srcOrd="0" destOrd="0" presId="urn:microsoft.com/office/officeart/2005/8/layout/list1"/>
    <dgm:cxn modelId="{3B2C6AF8-6B95-4D21-AC69-D3CBC19F3F1A}" type="presParOf" srcId="{079A48B6-88A0-44BB-AC60-49A8AED8CE7A}" destId="{BBF4780E-D58F-4C9C-9FB9-FC4723B12846}" srcOrd="0" destOrd="0" presId="urn:microsoft.com/office/officeart/2005/8/layout/list1"/>
    <dgm:cxn modelId="{1979B3C4-6276-4CE2-AF3F-BE0EC349941C}" type="presParOf" srcId="{079A48B6-88A0-44BB-AC60-49A8AED8CE7A}" destId="{59C79882-0D1A-4146-BBF5-FCDC75575087}" srcOrd="1" destOrd="0" presId="urn:microsoft.com/office/officeart/2005/8/layout/list1"/>
    <dgm:cxn modelId="{57A83C6E-5476-4EE1-8AEF-8A317623452D}" type="presParOf" srcId="{6B910E84-5637-4FA5-B56C-5EE059EC12B5}" destId="{92914147-6B32-4A96-8620-9CB5E99E284F}" srcOrd="1" destOrd="0" presId="urn:microsoft.com/office/officeart/2005/8/layout/list1"/>
    <dgm:cxn modelId="{43FD6659-E653-40D7-A34D-A636575D0DCC}" type="presParOf" srcId="{6B910E84-5637-4FA5-B56C-5EE059EC12B5}" destId="{C1E17B94-B55F-4DAE-B35C-1E991D947AC6}" srcOrd="2" destOrd="0" presId="urn:microsoft.com/office/officeart/2005/8/layout/list1"/>
    <dgm:cxn modelId="{9F33E3F9-AAAE-4866-A8FF-B3E44F669F88}" type="presParOf" srcId="{6B910E84-5637-4FA5-B56C-5EE059EC12B5}" destId="{8EA14B1A-9AB2-487F-BA56-10CBEEBEF2B7}" srcOrd="3" destOrd="0" presId="urn:microsoft.com/office/officeart/2005/8/layout/list1"/>
    <dgm:cxn modelId="{3156FF70-D4E0-4BE9-92D8-613FD386C061}" type="presParOf" srcId="{6B910E84-5637-4FA5-B56C-5EE059EC12B5}" destId="{1A6A19F2-C455-4BDA-97BE-F49E0FC87166}" srcOrd="4" destOrd="0" presId="urn:microsoft.com/office/officeart/2005/8/layout/list1"/>
    <dgm:cxn modelId="{D3C87486-9729-402C-A707-07B1B0B6FED2}" type="presParOf" srcId="{1A6A19F2-C455-4BDA-97BE-F49E0FC87166}" destId="{C7BD9AA1-8A8C-42CF-A739-F5C702075A58}" srcOrd="0" destOrd="0" presId="urn:microsoft.com/office/officeart/2005/8/layout/list1"/>
    <dgm:cxn modelId="{438A8D03-30B5-4886-A0A3-B8FF98AFB857}" type="presParOf" srcId="{1A6A19F2-C455-4BDA-97BE-F49E0FC87166}" destId="{31EF4EB6-5646-4C78-897E-E10538FFC0F9}" srcOrd="1" destOrd="0" presId="urn:microsoft.com/office/officeart/2005/8/layout/list1"/>
    <dgm:cxn modelId="{01B21004-AA78-44BF-8844-FF9828E8F647}" type="presParOf" srcId="{6B910E84-5637-4FA5-B56C-5EE059EC12B5}" destId="{076CB52A-F895-4814-AFAA-596D01E5D84C}" srcOrd="5" destOrd="0" presId="urn:microsoft.com/office/officeart/2005/8/layout/list1"/>
    <dgm:cxn modelId="{F27401C0-B754-4F73-B070-17264533D335}" type="presParOf" srcId="{6B910E84-5637-4FA5-B56C-5EE059EC12B5}" destId="{BD0BCBED-F735-420A-87DA-171DC3394F15}" srcOrd="6" destOrd="0" presId="urn:microsoft.com/office/officeart/2005/8/layout/list1"/>
    <dgm:cxn modelId="{6BD326DA-DA10-441B-875A-4D62F2F51A7A}" type="presParOf" srcId="{6B910E84-5637-4FA5-B56C-5EE059EC12B5}" destId="{95668A86-457A-478F-BFD8-0FA664710362}" srcOrd="7" destOrd="0" presId="urn:microsoft.com/office/officeart/2005/8/layout/list1"/>
    <dgm:cxn modelId="{F61A54A8-E710-42B2-921D-146EC871A38E}" type="presParOf" srcId="{6B910E84-5637-4FA5-B56C-5EE059EC12B5}" destId="{61E0F779-DFF5-4558-A333-1580EA73920B}" srcOrd="8" destOrd="0" presId="urn:microsoft.com/office/officeart/2005/8/layout/list1"/>
    <dgm:cxn modelId="{F9B91797-A32E-449C-B298-67DC3F12A183}" type="presParOf" srcId="{61E0F779-DFF5-4558-A333-1580EA73920B}" destId="{1553DDD3-9ACB-46B4-87A2-E34B1D0DB236}" srcOrd="0" destOrd="0" presId="urn:microsoft.com/office/officeart/2005/8/layout/list1"/>
    <dgm:cxn modelId="{9A2BFFFE-EB56-4667-901A-D1A1CEB434A1}" type="presParOf" srcId="{61E0F779-DFF5-4558-A333-1580EA73920B}" destId="{1D5FE272-5A15-49A2-8F34-D4E8661C5E9A}" srcOrd="1" destOrd="0" presId="urn:microsoft.com/office/officeart/2005/8/layout/list1"/>
    <dgm:cxn modelId="{AB577D90-E5B5-4F5C-87F1-BBB1464E21BC}" type="presParOf" srcId="{6B910E84-5637-4FA5-B56C-5EE059EC12B5}" destId="{EA35F295-ED8A-4C49-90CB-4773F8BAF0B3}" srcOrd="9" destOrd="0" presId="urn:microsoft.com/office/officeart/2005/8/layout/list1"/>
    <dgm:cxn modelId="{502D8A95-E837-4891-B24F-7B96765E49D2}" type="presParOf" srcId="{6B910E84-5637-4FA5-B56C-5EE059EC12B5}" destId="{B6F1394E-48DE-49C9-9F50-CE16178B1746}" srcOrd="10" destOrd="0" presId="urn:microsoft.com/office/officeart/2005/8/layout/list1"/>
    <dgm:cxn modelId="{F3DB4C3E-4B1C-4AC2-A830-2516F10C16CA}" type="presParOf" srcId="{6B910E84-5637-4FA5-B56C-5EE059EC12B5}" destId="{AE7DBE33-5814-43FD-BAA8-741C4CD781E7}" srcOrd="11" destOrd="0" presId="urn:microsoft.com/office/officeart/2005/8/layout/list1"/>
    <dgm:cxn modelId="{BED22A80-4421-44F5-A0A5-F0B0BF5FAD5C}" type="presParOf" srcId="{6B910E84-5637-4FA5-B56C-5EE059EC12B5}" destId="{A84BA936-40B6-4725-AEA1-3E899C6C4B07}" srcOrd="12" destOrd="0" presId="urn:microsoft.com/office/officeart/2005/8/layout/list1"/>
    <dgm:cxn modelId="{0D71EF72-3EA3-4DF5-8660-EBD66AD20A82}" type="presParOf" srcId="{A84BA936-40B6-4725-AEA1-3E899C6C4B07}" destId="{88431EB3-B286-4A24-80A4-FF7DE6BE741B}" srcOrd="0" destOrd="0" presId="urn:microsoft.com/office/officeart/2005/8/layout/list1"/>
    <dgm:cxn modelId="{998B8E71-4937-4622-A2B1-4E0293631614}" type="presParOf" srcId="{A84BA936-40B6-4725-AEA1-3E899C6C4B07}" destId="{336AADA6-1492-46B5-9B86-1F9E8D652C41}" srcOrd="1" destOrd="0" presId="urn:microsoft.com/office/officeart/2005/8/layout/list1"/>
    <dgm:cxn modelId="{05F731CA-10D1-47D8-9B81-C2701B8467ED}" type="presParOf" srcId="{6B910E84-5637-4FA5-B56C-5EE059EC12B5}" destId="{DC9D9615-5D93-493E-9FFB-7719287A0948}" srcOrd="13" destOrd="0" presId="urn:microsoft.com/office/officeart/2005/8/layout/list1"/>
    <dgm:cxn modelId="{297F167C-61CB-47FD-B6A3-46C7065F692D}" type="presParOf" srcId="{6B910E84-5637-4FA5-B56C-5EE059EC12B5}" destId="{7732D450-DA07-464D-A31C-A7F1A8359C1D}" srcOrd="14" destOrd="0" presId="urn:microsoft.com/office/officeart/2005/8/layout/list1"/>
    <dgm:cxn modelId="{13BAA98E-9DAE-4910-A7D4-9BF1F2701719}" type="presParOf" srcId="{6B910E84-5637-4FA5-B56C-5EE059EC12B5}" destId="{96B5AD0F-DDF7-478A-A15A-ECD3D660199D}" srcOrd="15" destOrd="0" presId="urn:microsoft.com/office/officeart/2005/8/layout/list1"/>
    <dgm:cxn modelId="{071EEED4-F3ED-49BB-B48F-6A08DBFAC904}" type="presParOf" srcId="{6B910E84-5637-4FA5-B56C-5EE059EC12B5}" destId="{E7EB1478-33EB-46CA-AA35-C1DF1572F6F0}" srcOrd="16" destOrd="0" presId="urn:microsoft.com/office/officeart/2005/8/layout/list1"/>
    <dgm:cxn modelId="{1B9D44D1-92A9-4CA5-B72F-901F9395E4A6}" type="presParOf" srcId="{E7EB1478-33EB-46CA-AA35-C1DF1572F6F0}" destId="{4A8D1035-3269-42F6-91FB-B0B27853F050}" srcOrd="0" destOrd="0" presId="urn:microsoft.com/office/officeart/2005/8/layout/list1"/>
    <dgm:cxn modelId="{76810799-3979-436F-B054-7A705162B3D9}" type="presParOf" srcId="{E7EB1478-33EB-46CA-AA35-C1DF1572F6F0}" destId="{4B122248-84C1-4B14-88FD-8D27040096FD}" srcOrd="1" destOrd="0" presId="urn:microsoft.com/office/officeart/2005/8/layout/list1"/>
    <dgm:cxn modelId="{2194727D-C2B4-4B7E-90A9-48F629040331}" type="presParOf" srcId="{6B910E84-5637-4FA5-B56C-5EE059EC12B5}" destId="{60AC23A1-0225-4951-80A2-45A6843651C0}" srcOrd="17" destOrd="0" presId="urn:microsoft.com/office/officeart/2005/8/layout/list1"/>
    <dgm:cxn modelId="{5C5EE86A-C959-4075-BDEA-D9718318FA7F}" type="presParOf" srcId="{6B910E84-5637-4FA5-B56C-5EE059EC12B5}" destId="{C994999F-6191-4A8F-97AE-0306DA3028D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D4413A-B6F9-484D-8821-D88503A69D3F}"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EB11BCF1-B3DE-4A88-BC6A-F3452A4AF6DD}">
      <dgm:prSet custT="1"/>
      <dgm:spPr/>
      <dgm:t>
        <a:bodyPr/>
        <a:lstStyle/>
        <a:p>
          <a:r>
            <a:rPr lang="en-US" sz="1800"/>
            <a:t>Parenting Support</a:t>
          </a:r>
        </a:p>
      </dgm:t>
    </dgm:pt>
    <dgm:pt modelId="{19EA8E05-B47B-465F-8C5A-BF033C925E33}" type="parTrans" cxnId="{5C896E4B-8CBD-497B-93CB-F34F5E2410EB}">
      <dgm:prSet/>
      <dgm:spPr/>
      <dgm:t>
        <a:bodyPr/>
        <a:lstStyle/>
        <a:p>
          <a:endParaRPr lang="en-US"/>
        </a:p>
      </dgm:t>
    </dgm:pt>
    <dgm:pt modelId="{41AD51B6-1F69-43A3-B314-247C5E58488E}" type="sibTrans" cxnId="{5C896E4B-8CBD-497B-93CB-F34F5E2410EB}">
      <dgm:prSet/>
      <dgm:spPr/>
      <dgm:t>
        <a:bodyPr/>
        <a:lstStyle/>
        <a:p>
          <a:endParaRPr lang="en-US"/>
        </a:p>
      </dgm:t>
    </dgm:pt>
    <dgm:pt modelId="{6C455278-BFA5-472D-9322-84ED0404EB2D}">
      <dgm:prSet/>
      <dgm:spPr/>
      <dgm:t>
        <a:bodyPr/>
        <a:lstStyle/>
        <a:p>
          <a:r>
            <a:rPr lang="en-US" dirty="0"/>
            <a:t>Many hospitals offer support groups for new moms </a:t>
          </a:r>
        </a:p>
      </dgm:t>
    </dgm:pt>
    <dgm:pt modelId="{AB7F8222-F86E-4A79-8E68-9FFFF5C8C3D1}" type="parTrans" cxnId="{8E30C8B2-A5C9-4F0D-91E8-2DF01F0A365E}">
      <dgm:prSet/>
      <dgm:spPr/>
      <dgm:t>
        <a:bodyPr/>
        <a:lstStyle/>
        <a:p>
          <a:endParaRPr lang="en-US"/>
        </a:p>
      </dgm:t>
    </dgm:pt>
    <dgm:pt modelId="{B34E532C-E613-42F0-A267-514A489FA93D}" type="sibTrans" cxnId="{8E30C8B2-A5C9-4F0D-91E8-2DF01F0A365E}">
      <dgm:prSet/>
      <dgm:spPr/>
      <dgm:t>
        <a:bodyPr/>
        <a:lstStyle/>
        <a:p>
          <a:endParaRPr lang="en-US"/>
        </a:p>
      </dgm:t>
    </dgm:pt>
    <dgm:pt modelId="{C8234459-4E4B-48E0-AF1B-8557FC969E50}">
      <dgm:prSet/>
      <dgm:spPr/>
      <dgm:t>
        <a:bodyPr/>
        <a:lstStyle/>
        <a:p>
          <a:r>
            <a:rPr lang="en-US"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CT Network of Care Parenting Support Services</a:t>
          </a:r>
          <a:endParaRPr lang="en-US" dirty="0">
            <a:solidFill>
              <a:srgbClr val="0070C0"/>
            </a:solidFill>
          </a:endParaRPr>
        </a:p>
      </dgm:t>
    </dgm:pt>
    <dgm:pt modelId="{AE408427-042B-482B-9F04-86BC0715D676}" type="parTrans" cxnId="{3414CD6E-3218-4B0B-9EA7-46F3E9849F76}">
      <dgm:prSet/>
      <dgm:spPr/>
      <dgm:t>
        <a:bodyPr/>
        <a:lstStyle/>
        <a:p>
          <a:endParaRPr lang="en-US"/>
        </a:p>
      </dgm:t>
    </dgm:pt>
    <dgm:pt modelId="{19E0C7A3-C004-481D-B19C-0A81239F344B}" type="sibTrans" cxnId="{3414CD6E-3218-4B0B-9EA7-46F3E9849F76}">
      <dgm:prSet/>
      <dgm:spPr/>
      <dgm:t>
        <a:bodyPr/>
        <a:lstStyle/>
        <a:p>
          <a:endParaRPr lang="en-US"/>
        </a:p>
      </dgm:t>
    </dgm:pt>
    <dgm:pt modelId="{0F96EC52-23D1-4B98-B862-FCFB0D0BF57C}">
      <dgm:prSet/>
      <dgm:spPr/>
      <dgm:t>
        <a:bodyPr/>
        <a:lstStyle/>
        <a:p>
          <a:r>
            <a:rPr lang="en-US"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CT Family Support Network for Children with Special Needs</a:t>
          </a:r>
          <a:endParaRPr lang="en-US" dirty="0">
            <a:solidFill>
              <a:srgbClr val="0070C0"/>
            </a:solidFill>
          </a:endParaRPr>
        </a:p>
      </dgm:t>
    </dgm:pt>
    <dgm:pt modelId="{8B5E4E37-55E8-4204-A8D8-CBAFA91CB263}" type="parTrans" cxnId="{9285CE6C-8345-4467-ABFC-DC6972F51FF0}">
      <dgm:prSet/>
      <dgm:spPr/>
      <dgm:t>
        <a:bodyPr/>
        <a:lstStyle/>
        <a:p>
          <a:endParaRPr lang="en-US"/>
        </a:p>
      </dgm:t>
    </dgm:pt>
    <dgm:pt modelId="{91F880B6-7BA2-45F5-8046-98323A96E1E4}" type="sibTrans" cxnId="{9285CE6C-8345-4467-ABFC-DC6972F51FF0}">
      <dgm:prSet/>
      <dgm:spPr/>
      <dgm:t>
        <a:bodyPr/>
        <a:lstStyle/>
        <a:p>
          <a:endParaRPr lang="en-US"/>
        </a:p>
      </dgm:t>
    </dgm:pt>
    <dgm:pt modelId="{7804BE7D-AEAF-4903-A4DB-5311A5335361}">
      <dgm:prSet/>
      <dgm:spPr/>
      <dgm:t>
        <a:bodyPr/>
        <a:lstStyle/>
        <a:p>
          <a:r>
            <a:rPr lang="en-US"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DCF Parenting Support Services (PSS)</a:t>
          </a:r>
          <a:endParaRPr lang="en-US" dirty="0">
            <a:solidFill>
              <a:srgbClr val="0070C0"/>
            </a:solidFill>
          </a:endParaRPr>
        </a:p>
      </dgm:t>
    </dgm:pt>
    <dgm:pt modelId="{0CDBA2AE-C5C7-480F-92F6-B81BBB722BC1}" type="parTrans" cxnId="{C0FC3376-235C-4BE2-B273-FC00CF8E30C3}">
      <dgm:prSet/>
      <dgm:spPr/>
      <dgm:t>
        <a:bodyPr/>
        <a:lstStyle/>
        <a:p>
          <a:endParaRPr lang="en-US"/>
        </a:p>
      </dgm:t>
    </dgm:pt>
    <dgm:pt modelId="{4C4A03F7-13D9-48D3-BAA0-12CB1CC92A0D}" type="sibTrans" cxnId="{C0FC3376-235C-4BE2-B273-FC00CF8E30C3}">
      <dgm:prSet/>
      <dgm:spPr/>
      <dgm:t>
        <a:bodyPr/>
        <a:lstStyle/>
        <a:p>
          <a:endParaRPr lang="en-US"/>
        </a:p>
      </dgm:t>
    </dgm:pt>
    <dgm:pt modelId="{54A56E7B-97B0-48B5-9C5E-962EDD22B7DA}">
      <dgm:prSet custT="1"/>
      <dgm:spPr/>
      <dgm:t>
        <a:bodyPr/>
        <a:lstStyle/>
        <a:p>
          <a:r>
            <a:rPr lang="en-US" sz="1800"/>
            <a:t>Financial Assistance </a:t>
          </a:r>
        </a:p>
      </dgm:t>
    </dgm:pt>
    <dgm:pt modelId="{23F9BF5B-6890-4C43-A265-60403EAE3513}" type="parTrans" cxnId="{E2C52C0E-D756-48A2-B821-AD28F5E410FE}">
      <dgm:prSet/>
      <dgm:spPr/>
      <dgm:t>
        <a:bodyPr/>
        <a:lstStyle/>
        <a:p>
          <a:endParaRPr lang="en-US"/>
        </a:p>
      </dgm:t>
    </dgm:pt>
    <dgm:pt modelId="{D0F2A68E-C09C-487C-8F2F-2510DB6930D8}" type="sibTrans" cxnId="{E2C52C0E-D756-48A2-B821-AD28F5E410FE}">
      <dgm:prSet/>
      <dgm:spPr/>
      <dgm:t>
        <a:bodyPr/>
        <a:lstStyle/>
        <a:p>
          <a:endParaRPr lang="en-US"/>
        </a:p>
      </dgm:t>
    </dgm:pt>
    <dgm:pt modelId="{D3304FCC-DED2-4A54-A916-5D50E64A8A63}">
      <dgm:prSet/>
      <dgm:spPr/>
      <dgm:t>
        <a:bodyPr/>
        <a:lstStyle/>
        <a:p>
          <a:r>
            <a:rPr lang="en-US" dirty="0"/>
            <a:t>Many town social service agencies may have resources to support families </a:t>
          </a:r>
        </a:p>
      </dgm:t>
    </dgm:pt>
    <dgm:pt modelId="{C55C9FE9-C4F3-4D2E-B384-CAD3EA5C2F1C}" type="parTrans" cxnId="{31F83DAA-4201-4794-8464-789C38090985}">
      <dgm:prSet/>
      <dgm:spPr/>
      <dgm:t>
        <a:bodyPr/>
        <a:lstStyle/>
        <a:p>
          <a:endParaRPr lang="en-US"/>
        </a:p>
      </dgm:t>
    </dgm:pt>
    <dgm:pt modelId="{73723E05-88E0-4CDC-8DA0-7E231AC4C296}" type="sibTrans" cxnId="{31F83DAA-4201-4794-8464-789C38090985}">
      <dgm:prSet/>
      <dgm:spPr/>
      <dgm:t>
        <a:bodyPr/>
        <a:lstStyle/>
        <a:p>
          <a:endParaRPr lang="en-US"/>
        </a:p>
      </dgm:t>
    </dgm:pt>
    <dgm:pt modelId="{D46F0E4A-EC87-452A-ADF8-164CFFC36EF0}">
      <dgm:prSet/>
      <dgm:spPr/>
      <dgm:t>
        <a:bodyPr/>
        <a:lstStyle/>
        <a:p>
          <a:r>
            <a:rPr lang="en-US"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CT Network of Care Financial Assistance</a:t>
          </a:r>
          <a:endParaRPr lang="en-US" dirty="0">
            <a:solidFill>
              <a:srgbClr val="0070C0"/>
            </a:solidFill>
          </a:endParaRPr>
        </a:p>
      </dgm:t>
    </dgm:pt>
    <dgm:pt modelId="{4E3BA34E-5B97-41F4-89FF-6C342C178C32}" type="parTrans" cxnId="{11392439-A47A-4C5C-961C-098CBF2FA821}">
      <dgm:prSet/>
      <dgm:spPr/>
      <dgm:t>
        <a:bodyPr/>
        <a:lstStyle/>
        <a:p>
          <a:endParaRPr lang="en-US"/>
        </a:p>
      </dgm:t>
    </dgm:pt>
    <dgm:pt modelId="{B6F80378-F403-4A14-8242-62F23688B04A}" type="sibTrans" cxnId="{11392439-A47A-4C5C-961C-098CBF2FA821}">
      <dgm:prSet/>
      <dgm:spPr/>
      <dgm:t>
        <a:bodyPr/>
        <a:lstStyle/>
        <a:p>
          <a:endParaRPr lang="en-US"/>
        </a:p>
      </dgm:t>
    </dgm:pt>
    <dgm:pt modelId="{687E755E-25A1-4F1E-95D7-20569769A825}">
      <dgm:prSet/>
      <dgm:spPr/>
      <dgm:t>
        <a:bodyPr/>
        <a:lstStyle/>
        <a:p>
          <a:r>
            <a:rPr lang="en-US" dirty="0">
              <a:solidFill>
                <a:srgbClr val="0070C0"/>
              </a:solidFill>
              <a:hlinkClick xmlns:r="http://schemas.openxmlformats.org/officeDocument/2006/relationships" r:id="rId5">
                <a:extLst>
                  <a:ext uri="{A12FA001-AC4F-418D-AE19-62706E023703}">
                    <ahyp:hlinkClr xmlns:ahyp="http://schemas.microsoft.com/office/drawing/2018/hyperlinkcolor" val="tx"/>
                  </a:ext>
                </a:extLst>
              </a:hlinkClick>
            </a:rPr>
            <a:t>DSS Financial and Employment Services</a:t>
          </a:r>
          <a:endParaRPr lang="en-US" dirty="0">
            <a:solidFill>
              <a:srgbClr val="0070C0"/>
            </a:solidFill>
          </a:endParaRPr>
        </a:p>
      </dgm:t>
    </dgm:pt>
    <dgm:pt modelId="{9B3398CD-C3C7-4852-A5BE-49F46D439194}" type="parTrans" cxnId="{C998B401-DC4C-4BC3-9E7E-D00BC1D1E48F}">
      <dgm:prSet/>
      <dgm:spPr/>
      <dgm:t>
        <a:bodyPr/>
        <a:lstStyle/>
        <a:p>
          <a:endParaRPr lang="en-US"/>
        </a:p>
      </dgm:t>
    </dgm:pt>
    <dgm:pt modelId="{0858269A-0646-4504-A1F4-16DA3E928375}" type="sibTrans" cxnId="{C998B401-DC4C-4BC3-9E7E-D00BC1D1E48F}">
      <dgm:prSet/>
      <dgm:spPr/>
      <dgm:t>
        <a:bodyPr/>
        <a:lstStyle/>
        <a:p>
          <a:endParaRPr lang="en-US"/>
        </a:p>
      </dgm:t>
    </dgm:pt>
    <dgm:pt modelId="{AC2B3A6A-1095-4169-B700-3787FC2BEB35}">
      <dgm:prSet custT="1"/>
      <dgm:spPr/>
      <dgm:t>
        <a:bodyPr/>
        <a:lstStyle/>
        <a:p>
          <a:r>
            <a:rPr lang="en-US" sz="1800" dirty="0"/>
            <a:t>Medical Care (mom and baby) </a:t>
          </a:r>
        </a:p>
      </dgm:t>
    </dgm:pt>
    <dgm:pt modelId="{DBA616DB-E273-40F2-A761-1BDBFCEE359E}" type="parTrans" cxnId="{F3CA3DBD-3DF8-47F6-BCD0-E847B716D4BD}">
      <dgm:prSet/>
      <dgm:spPr/>
      <dgm:t>
        <a:bodyPr/>
        <a:lstStyle/>
        <a:p>
          <a:endParaRPr lang="en-US"/>
        </a:p>
      </dgm:t>
    </dgm:pt>
    <dgm:pt modelId="{229EC4FF-F8E4-4D48-A877-0E79AE27B0C8}" type="sibTrans" cxnId="{F3CA3DBD-3DF8-47F6-BCD0-E847B716D4BD}">
      <dgm:prSet/>
      <dgm:spPr/>
      <dgm:t>
        <a:bodyPr/>
        <a:lstStyle/>
        <a:p>
          <a:endParaRPr lang="en-US"/>
        </a:p>
      </dgm:t>
    </dgm:pt>
    <dgm:pt modelId="{8C2F9AA6-FB73-4CDE-8232-3B542C5D678B}">
      <dgm:prSet/>
      <dgm:spPr/>
      <dgm:t>
        <a:bodyPr/>
        <a:lstStyle/>
        <a:p>
          <a:r>
            <a:rPr lang="en-US" dirty="0"/>
            <a:t>Husky Clients: </a:t>
          </a:r>
          <a:r>
            <a:rPr lang="en-US" dirty="0">
              <a:solidFill>
                <a:srgbClr val="0070C0"/>
              </a:solidFill>
              <a:hlinkClick xmlns:r="http://schemas.openxmlformats.org/officeDocument/2006/relationships" r:id="rId6">
                <a:extLst>
                  <a:ext uri="{A12FA001-AC4F-418D-AE19-62706E023703}">
                    <ahyp:hlinkClr xmlns:ahyp="http://schemas.microsoft.com/office/drawing/2018/hyperlinkcolor" val="tx"/>
                  </a:ext>
                </a:extLst>
              </a:hlinkClick>
            </a:rPr>
            <a:t>Find A Provider</a:t>
          </a:r>
          <a:endParaRPr lang="en-US" dirty="0">
            <a:solidFill>
              <a:srgbClr val="0070C0"/>
            </a:solidFill>
          </a:endParaRPr>
        </a:p>
      </dgm:t>
    </dgm:pt>
    <dgm:pt modelId="{1643A230-530F-44D3-8CDD-2BC99158367A}" type="parTrans" cxnId="{3D525B75-2804-4302-8E80-3CA312543F7B}">
      <dgm:prSet/>
      <dgm:spPr/>
      <dgm:t>
        <a:bodyPr/>
        <a:lstStyle/>
        <a:p>
          <a:endParaRPr lang="en-US"/>
        </a:p>
      </dgm:t>
    </dgm:pt>
    <dgm:pt modelId="{DEB60171-6672-4D34-BA00-599D624E2C10}" type="sibTrans" cxnId="{3D525B75-2804-4302-8E80-3CA312543F7B}">
      <dgm:prSet/>
      <dgm:spPr/>
      <dgm:t>
        <a:bodyPr/>
        <a:lstStyle/>
        <a:p>
          <a:endParaRPr lang="en-US"/>
        </a:p>
      </dgm:t>
    </dgm:pt>
    <dgm:pt modelId="{2E7A9281-EF54-49AD-B78E-F858A5042A31}">
      <dgm:prSet custT="1"/>
      <dgm:spPr/>
      <dgm:t>
        <a:bodyPr/>
        <a:lstStyle/>
        <a:p>
          <a:r>
            <a:rPr lang="en-US" sz="1800" dirty="0"/>
            <a:t>Medication Secure Storage</a:t>
          </a:r>
        </a:p>
      </dgm:t>
    </dgm:pt>
    <dgm:pt modelId="{58861CB4-B2EB-479A-B524-C1D3381E82FD}" type="parTrans" cxnId="{FAAFFC2C-0D9D-452B-8B96-35FF590B469B}">
      <dgm:prSet/>
      <dgm:spPr/>
      <dgm:t>
        <a:bodyPr/>
        <a:lstStyle/>
        <a:p>
          <a:endParaRPr lang="en-US"/>
        </a:p>
      </dgm:t>
    </dgm:pt>
    <dgm:pt modelId="{BDA55970-8405-40E6-9EAD-E168BACA5DEF}" type="sibTrans" cxnId="{FAAFFC2C-0D9D-452B-8B96-35FF590B469B}">
      <dgm:prSet/>
      <dgm:spPr/>
      <dgm:t>
        <a:bodyPr/>
        <a:lstStyle/>
        <a:p>
          <a:endParaRPr lang="en-US"/>
        </a:p>
      </dgm:t>
    </dgm:pt>
    <dgm:pt modelId="{229E4399-DDF0-447D-9788-A629535E03F8}">
      <dgm:prSet/>
      <dgm:spPr/>
      <dgm:t>
        <a:bodyPr/>
        <a:lstStyle/>
        <a:p>
          <a:r>
            <a:rPr lang="en-US" dirty="0">
              <a:solidFill>
                <a:srgbClr val="0070C0"/>
              </a:solidFill>
              <a:hlinkClick xmlns:r="http://schemas.openxmlformats.org/officeDocument/2006/relationships" r:id="rId7">
                <a:extLst>
                  <a:ext uri="{A12FA001-AC4F-418D-AE19-62706E023703}">
                    <ahyp:hlinkClr xmlns:ahyp="http://schemas.microsoft.com/office/drawing/2018/hyperlinkcolor" val="tx"/>
                  </a:ext>
                </a:extLst>
              </a:hlinkClick>
            </a:rPr>
            <a:t>Drug Free CT Secure Storage and Disposal</a:t>
          </a:r>
          <a:endParaRPr lang="en-US" dirty="0">
            <a:solidFill>
              <a:srgbClr val="0070C0"/>
            </a:solidFill>
          </a:endParaRPr>
        </a:p>
      </dgm:t>
    </dgm:pt>
    <dgm:pt modelId="{70DC3F7D-30F1-44C5-ABB6-22387B34DB4A}" type="parTrans" cxnId="{6BE88D42-1E47-4C89-AB68-9E5CBF75C611}">
      <dgm:prSet/>
      <dgm:spPr/>
      <dgm:t>
        <a:bodyPr/>
        <a:lstStyle/>
        <a:p>
          <a:endParaRPr lang="en-US"/>
        </a:p>
      </dgm:t>
    </dgm:pt>
    <dgm:pt modelId="{F9DDE7E6-DEDA-4F7E-AC29-FCE85D43EE47}" type="sibTrans" cxnId="{6BE88D42-1E47-4C89-AB68-9E5CBF75C611}">
      <dgm:prSet/>
      <dgm:spPr/>
      <dgm:t>
        <a:bodyPr/>
        <a:lstStyle/>
        <a:p>
          <a:endParaRPr lang="en-US"/>
        </a:p>
      </dgm:t>
    </dgm:pt>
    <dgm:pt modelId="{295B78AF-B934-4BCB-876A-3C41753D3102}">
      <dgm:prSet custT="1"/>
      <dgm:spPr/>
      <dgm:t>
        <a:bodyPr/>
        <a:lstStyle/>
        <a:p>
          <a:r>
            <a:rPr lang="en-US" sz="1800" dirty="0"/>
            <a:t>Reproductive Health</a:t>
          </a:r>
        </a:p>
      </dgm:t>
    </dgm:pt>
    <dgm:pt modelId="{EAF981F7-0C3E-4045-9576-76A59ABE0EFC}" type="parTrans" cxnId="{55D75FA9-DD31-411E-8405-13BF67AB11CF}">
      <dgm:prSet/>
      <dgm:spPr/>
      <dgm:t>
        <a:bodyPr/>
        <a:lstStyle/>
        <a:p>
          <a:endParaRPr lang="en-US"/>
        </a:p>
      </dgm:t>
    </dgm:pt>
    <dgm:pt modelId="{F5581642-7F0B-4BCC-9021-26E4385567BD}" type="sibTrans" cxnId="{55D75FA9-DD31-411E-8405-13BF67AB11CF}">
      <dgm:prSet/>
      <dgm:spPr/>
      <dgm:t>
        <a:bodyPr/>
        <a:lstStyle/>
        <a:p>
          <a:endParaRPr lang="en-US"/>
        </a:p>
      </dgm:t>
    </dgm:pt>
    <dgm:pt modelId="{D52DEDB1-6B61-4941-A393-4B516437D00C}">
      <dgm:prSet custT="1"/>
      <dgm:spPr/>
      <dgm:t>
        <a:bodyPr/>
        <a:lstStyle/>
        <a:p>
          <a:r>
            <a:rPr lang="en-US" sz="1100" dirty="0">
              <a:solidFill>
                <a:srgbClr val="0070C0"/>
              </a:solidFill>
              <a:hlinkClick xmlns:r="http://schemas.openxmlformats.org/officeDocument/2006/relationships" r:id="rId8">
                <a:extLst>
                  <a:ext uri="{A12FA001-AC4F-418D-AE19-62706E023703}">
                    <ahyp:hlinkClr xmlns:ahyp="http://schemas.microsoft.com/office/drawing/2018/hyperlinkcolor" val="tx"/>
                  </a:ext>
                </a:extLst>
              </a:hlinkClick>
            </a:rPr>
            <a:t>Planned Parenthood of Southern New England</a:t>
          </a:r>
          <a:endParaRPr lang="en-US" sz="1100" dirty="0">
            <a:solidFill>
              <a:srgbClr val="0070C0"/>
            </a:solidFill>
          </a:endParaRPr>
        </a:p>
      </dgm:t>
    </dgm:pt>
    <dgm:pt modelId="{50BA2306-9FD4-43A5-BAA0-6ED88AAE2B77}" type="parTrans" cxnId="{1E329571-DFE3-4DFE-9A8F-F8141E02AE65}">
      <dgm:prSet/>
      <dgm:spPr/>
      <dgm:t>
        <a:bodyPr/>
        <a:lstStyle/>
        <a:p>
          <a:endParaRPr lang="en-US"/>
        </a:p>
      </dgm:t>
    </dgm:pt>
    <dgm:pt modelId="{DADA7BA9-4052-4B04-86AB-82FE0DE57FE0}" type="sibTrans" cxnId="{1E329571-DFE3-4DFE-9A8F-F8141E02AE65}">
      <dgm:prSet/>
      <dgm:spPr/>
      <dgm:t>
        <a:bodyPr/>
        <a:lstStyle/>
        <a:p>
          <a:endParaRPr lang="en-US"/>
        </a:p>
      </dgm:t>
    </dgm:pt>
    <dgm:pt modelId="{8FEA7408-6822-4CB9-98E9-29342AEE9A95}">
      <dgm:prSet/>
      <dgm:spPr/>
      <dgm:t>
        <a:bodyPr/>
        <a:lstStyle/>
        <a:p>
          <a:r>
            <a:rPr lang="en-US" dirty="0"/>
            <a:t>Health Insurance Coverage: </a:t>
          </a:r>
          <a:r>
            <a:rPr lang="en-US" dirty="0">
              <a:solidFill>
                <a:srgbClr val="0070C0"/>
              </a:solidFill>
              <a:hlinkClick xmlns:r="http://schemas.openxmlformats.org/officeDocument/2006/relationships" r:id="rId9">
                <a:extLst>
                  <a:ext uri="{A12FA001-AC4F-418D-AE19-62706E023703}">
                    <ahyp:hlinkClr xmlns:ahyp="http://schemas.microsoft.com/office/drawing/2018/hyperlinkcolor" val="tx"/>
                  </a:ext>
                </a:extLst>
              </a:hlinkClick>
            </a:rPr>
            <a:t>Access Health CT</a:t>
          </a:r>
          <a:endParaRPr lang="en-US" dirty="0">
            <a:solidFill>
              <a:srgbClr val="0070C0"/>
            </a:solidFill>
          </a:endParaRPr>
        </a:p>
      </dgm:t>
    </dgm:pt>
    <dgm:pt modelId="{04543B01-46CD-4DAA-BCF0-FFCC98987024}" type="parTrans" cxnId="{8F4043C9-1617-4DCA-B8D0-C20BC177959D}">
      <dgm:prSet/>
      <dgm:spPr/>
      <dgm:t>
        <a:bodyPr/>
        <a:lstStyle/>
        <a:p>
          <a:endParaRPr lang="en-US"/>
        </a:p>
      </dgm:t>
    </dgm:pt>
    <dgm:pt modelId="{8666FAD6-6F49-41D6-8CE9-4BF263E47699}" type="sibTrans" cxnId="{8F4043C9-1617-4DCA-B8D0-C20BC177959D}">
      <dgm:prSet/>
      <dgm:spPr/>
      <dgm:t>
        <a:bodyPr/>
        <a:lstStyle/>
        <a:p>
          <a:endParaRPr lang="en-US"/>
        </a:p>
      </dgm:t>
    </dgm:pt>
    <dgm:pt modelId="{346FE779-6B53-43BE-A89C-96CCA1881E3F}">
      <dgm:prSet/>
      <dgm:spPr/>
      <dgm:t>
        <a:bodyPr/>
        <a:lstStyle/>
        <a:p>
          <a:r>
            <a:rPr lang="en-US" dirty="0">
              <a:solidFill>
                <a:srgbClr val="0070C0"/>
              </a:solidFill>
              <a:hlinkClick xmlns:r="http://schemas.openxmlformats.org/officeDocument/2006/relationships" r:id="rId10">
                <a:extLst>
                  <a:ext uri="{A12FA001-AC4F-418D-AE19-62706E023703}">
                    <ahyp:hlinkClr xmlns:ahyp="http://schemas.microsoft.com/office/drawing/2018/hyperlinkcolor" val="tx"/>
                  </a:ext>
                </a:extLst>
              </a:hlinkClick>
            </a:rPr>
            <a:t>Secure Storage of Medications and Substances</a:t>
          </a:r>
          <a:endParaRPr lang="en-US" dirty="0">
            <a:solidFill>
              <a:srgbClr val="0070C0"/>
            </a:solidFill>
          </a:endParaRPr>
        </a:p>
      </dgm:t>
    </dgm:pt>
    <dgm:pt modelId="{7C8A9D86-E04E-4CD0-AD43-10CD77B737DA}" type="parTrans" cxnId="{235B6546-DE69-4F72-BD8F-4B712440F165}">
      <dgm:prSet/>
      <dgm:spPr/>
    </dgm:pt>
    <dgm:pt modelId="{5D10FE33-FB9C-4D8F-8F6E-211B730AC80E}" type="sibTrans" cxnId="{235B6546-DE69-4F72-BD8F-4B712440F165}">
      <dgm:prSet/>
      <dgm:spPr/>
    </dgm:pt>
    <dgm:pt modelId="{24DDCD1A-6716-43F5-B247-381E260BA45E}">
      <dgm:prSet custT="1"/>
      <dgm:spPr/>
      <dgm:t>
        <a:bodyPr/>
        <a:lstStyle/>
        <a:p>
          <a:r>
            <a:rPr lang="en-US" sz="1100" dirty="0">
              <a:solidFill>
                <a:srgbClr val="0070C0"/>
              </a:solidFill>
              <a:hlinkClick xmlns:r="http://schemas.openxmlformats.org/officeDocument/2006/relationships" r:id="rId11">
                <a:extLst>
                  <a:ext uri="{A12FA001-AC4F-418D-AE19-62706E023703}">
                    <ahyp:hlinkClr xmlns:ahyp="http://schemas.microsoft.com/office/drawing/2018/hyperlinkcolor" val="tx"/>
                  </a:ext>
                </a:extLst>
              </a:hlinkClick>
            </a:rPr>
            <a:t>Women’s Health CT</a:t>
          </a:r>
          <a:endParaRPr lang="en-US" sz="1100" dirty="0">
            <a:solidFill>
              <a:srgbClr val="0070C0"/>
            </a:solidFill>
          </a:endParaRPr>
        </a:p>
      </dgm:t>
    </dgm:pt>
    <dgm:pt modelId="{BE5C063D-FB5C-4BC5-8D4A-9FDD446EBF85}" type="parTrans" cxnId="{C747FA2B-2206-4E7D-AF33-C096F8C95758}">
      <dgm:prSet/>
      <dgm:spPr/>
    </dgm:pt>
    <dgm:pt modelId="{1797298B-E3DF-4F2A-9A5E-9636C0A25336}" type="sibTrans" cxnId="{C747FA2B-2206-4E7D-AF33-C096F8C95758}">
      <dgm:prSet/>
      <dgm:spPr/>
    </dgm:pt>
    <dgm:pt modelId="{07B3D4A2-D6AE-4331-AF75-789E3DAB8E78}" type="pres">
      <dgm:prSet presAssocID="{C1D4413A-B6F9-484D-8821-D88503A69D3F}" presName="linear" presStyleCnt="0">
        <dgm:presLayoutVars>
          <dgm:dir/>
          <dgm:animLvl val="lvl"/>
          <dgm:resizeHandles val="exact"/>
        </dgm:presLayoutVars>
      </dgm:prSet>
      <dgm:spPr/>
    </dgm:pt>
    <dgm:pt modelId="{0DC78379-BB4A-40E5-94EF-A41AD13290D5}" type="pres">
      <dgm:prSet presAssocID="{EB11BCF1-B3DE-4A88-BC6A-F3452A4AF6DD}" presName="parentLin" presStyleCnt="0"/>
      <dgm:spPr/>
    </dgm:pt>
    <dgm:pt modelId="{A5D985CC-8FFF-46F3-8FF3-44BC813D76C4}" type="pres">
      <dgm:prSet presAssocID="{EB11BCF1-B3DE-4A88-BC6A-F3452A4AF6DD}" presName="parentLeftMargin" presStyleLbl="node1" presStyleIdx="0" presStyleCnt="5"/>
      <dgm:spPr/>
    </dgm:pt>
    <dgm:pt modelId="{9CDB90AD-CF66-459F-AAC1-477D8C049A4E}" type="pres">
      <dgm:prSet presAssocID="{EB11BCF1-B3DE-4A88-BC6A-F3452A4AF6DD}" presName="parentText" presStyleLbl="node1" presStyleIdx="0" presStyleCnt="5" custScaleY="165103">
        <dgm:presLayoutVars>
          <dgm:chMax val="0"/>
          <dgm:bulletEnabled val="1"/>
        </dgm:presLayoutVars>
      </dgm:prSet>
      <dgm:spPr/>
    </dgm:pt>
    <dgm:pt modelId="{974C689F-481B-45A5-A7EE-6964061B6322}" type="pres">
      <dgm:prSet presAssocID="{EB11BCF1-B3DE-4A88-BC6A-F3452A4AF6DD}" presName="negativeSpace" presStyleCnt="0"/>
      <dgm:spPr/>
    </dgm:pt>
    <dgm:pt modelId="{DC565212-7364-49AC-9E23-8DC8C3582A7F}" type="pres">
      <dgm:prSet presAssocID="{EB11BCF1-B3DE-4A88-BC6A-F3452A4AF6DD}" presName="childText" presStyleLbl="conFgAcc1" presStyleIdx="0" presStyleCnt="5">
        <dgm:presLayoutVars>
          <dgm:bulletEnabled val="1"/>
        </dgm:presLayoutVars>
      </dgm:prSet>
      <dgm:spPr/>
    </dgm:pt>
    <dgm:pt modelId="{F8641640-6EB5-47C0-B643-E2A1E6786216}" type="pres">
      <dgm:prSet presAssocID="{41AD51B6-1F69-43A3-B314-247C5E58488E}" presName="spaceBetweenRectangles" presStyleCnt="0"/>
      <dgm:spPr/>
    </dgm:pt>
    <dgm:pt modelId="{9BBA7409-9478-4505-A4FD-F2156ABF3DCC}" type="pres">
      <dgm:prSet presAssocID="{54A56E7B-97B0-48B5-9C5E-962EDD22B7DA}" presName="parentLin" presStyleCnt="0"/>
      <dgm:spPr/>
    </dgm:pt>
    <dgm:pt modelId="{063B5914-5052-4A95-839C-ABA6485D8EEF}" type="pres">
      <dgm:prSet presAssocID="{54A56E7B-97B0-48B5-9C5E-962EDD22B7DA}" presName="parentLeftMargin" presStyleLbl="node1" presStyleIdx="0" presStyleCnt="5"/>
      <dgm:spPr/>
    </dgm:pt>
    <dgm:pt modelId="{9D3606FD-D4D0-4DA4-B1B6-300DF64F1F6B}" type="pres">
      <dgm:prSet presAssocID="{54A56E7B-97B0-48B5-9C5E-962EDD22B7DA}" presName="parentText" presStyleLbl="node1" presStyleIdx="1" presStyleCnt="5" custScaleY="169500">
        <dgm:presLayoutVars>
          <dgm:chMax val="0"/>
          <dgm:bulletEnabled val="1"/>
        </dgm:presLayoutVars>
      </dgm:prSet>
      <dgm:spPr/>
    </dgm:pt>
    <dgm:pt modelId="{F4EABA81-F0E0-4DED-8923-1A68FA377E13}" type="pres">
      <dgm:prSet presAssocID="{54A56E7B-97B0-48B5-9C5E-962EDD22B7DA}" presName="negativeSpace" presStyleCnt="0"/>
      <dgm:spPr/>
    </dgm:pt>
    <dgm:pt modelId="{B1E9D308-8C42-4128-A7C3-A784CFD2620F}" type="pres">
      <dgm:prSet presAssocID="{54A56E7B-97B0-48B5-9C5E-962EDD22B7DA}" presName="childText" presStyleLbl="conFgAcc1" presStyleIdx="1" presStyleCnt="5">
        <dgm:presLayoutVars>
          <dgm:bulletEnabled val="1"/>
        </dgm:presLayoutVars>
      </dgm:prSet>
      <dgm:spPr/>
    </dgm:pt>
    <dgm:pt modelId="{F1E433FE-C514-4C2D-8C7F-B8BF10549D78}" type="pres">
      <dgm:prSet presAssocID="{D0F2A68E-C09C-487C-8F2F-2510DB6930D8}" presName="spaceBetweenRectangles" presStyleCnt="0"/>
      <dgm:spPr/>
    </dgm:pt>
    <dgm:pt modelId="{F36D6D87-BF2F-41D1-8BA8-93C61B5D4586}" type="pres">
      <dgm:prSet presAssocID="{AC2B3A6A-1095-4169-B700-3787FC2BEB35}" presName="parentLin" presStyleCnt="0"/>
      <dgm:spPr/>
    </dgm:pt>
    <dgm:pt modelId="{3A16A843-02EB-4635-918E-56DD18BBD4CE}" type="pres">
      <dgm:prSet presAssocID="{AC2B3A6A-1095-4169-B700-3787FC2BEB35}" presName="parentLeftMargin" presStyleLbl="node1" presStyleIdx="1" presStyleCnt="5"/>
      <dgm:spPr/>
    </dgm:pt>
    <dgm:pt modelId="{E95711DC-2ECD-4464-8A2D-6212BA3A960A}" type="pres">
      <dgm:prSet presAssocID="{AC2B3A6A-1095-4169-B700-3787FC2BEB35}" presName="parentText" presStyleLbl="node1" presStyleIdx="2" presStyleCnt="5" custScaleY="196380">
        <dgm:presLayoutVars>
          <dgm:chMax val="0"/>
          <dgm:bulletEnabled val="1"/>
        </dgm:presLayoutVars>
      </dgm:prSet>
      <dgm:spPr/>
    </dgm:pt>
    <dgm:pt modelId="{17C89906-8458-4941-B140-17E872E57AA5}" type="pres">
      <dgm:prSet presAssocID="{AC2B3A6A-1095-4169-B700-3787FC2BEB35}" presName="negativeSpace" presStyleCnt="0"/>
      <dgm:spPr/>
    </dgm:pt>
    <dgm:pt modelId="{B1122D3B-606F-4AF5-B5F5-CAB074568356}" type="pres">
      <dgm:prSet presAssocID="{AC2B3A6A-1095-4169-B700-3787FC2BEB35}" presName="childText" presStyleLbl="conFgAcc1" presStyleIdx="2" presStyleCnt="5" custLinFactNeighborX="-542">
        <dgm:presLayoutVars>
          <dgm:bulletEnabled val="1"/>
        </dgm:presLayoutVars>
      </dgm:prSet>
      <dgm:spPr/>
    </dgm:pt>
    <dgm:pt modelId="{D215E117-C114-44F2-8F37-5F3827314E48}" type="pres">
      <dgm:prSet presAssocID="{229EC4FF-F8E4-4D48-A877-0E79AE27B0C8}" presName="spaceBetweenRectangles" presStyleCnt="0"/>
      <dgm:spPr/>
    </dgm:pt>
    <dgm:pt modelId="{8782EC87-8885-4B1A-AAFF-73AD3567EC96}" type="pres">
      <dgm:prSet presAssocID="{2E7A9281-EF54-49AD-B78E-F858A5042A31}" presName="parentLin" presStyleCnt="0"/>
      <dgm:spPr/>
    </dgm:pt>
    <dgm:pt modelId="{428D5AB8-7CDB-4201-AA75-FC9AFE60EC7C}" type="pres">
      <dgm:prSet presAssocID="{2E7A9281-EF54-49AD-B78E-F858A5042A31}" presName="parentLeftMargin" presStyleLbl="node1" presStyleIdx="2" presStyleCnt="5"/>
      <dgm:spPr/>
    </dgm:pt>
    <dgm:pt modelId="{A055375A-C85A-4573-B2DF-69535E426510}" type="pres">
      <dgm:prSet presAssocID="{2E7A9281-EF54-49AD-B78E-F858A5042A31}" presName="parentText" presStyleLbl="node1" presStyleIdx="3" presStyleCnt="5" custScaleX="101282" custScaleY="201344" custLinFactNeighborY="4529">
        <dgm:presLayoutVars>
          <dgm:chMax val="0"/>
          <dgm:bulletEnabled val="1"/>
        </dgm:presLayoutVars>
      </dgm:prSet>
      <dgm:spPr/>
    </dgm:pt>
    <dgm:pt modelId="{AF918BB0-52CD-4D5E-93A2-22C69A328410}" type="pres">
      <dgm:prSet presAssocID="{2E7A9281-EF54-49AD-B78E-F858A5042A31}" presName="negativeSpace" presStyleCnt="0"/>
      <dgm:spPr/>
    </dgm:pt>
    <dgm:pt modelId="{74095995-6127-4B9E-A8C6-B7DBB7B0967B}" type="pres">
      <dgm:prSet presAssocID="{2E7A9281-EF54-49AD-B78E-F858A5042A31}" presName="childText" presStyleLbl="conFgAcc1" presStyleIdx="3" presStyleCnt="5" custLinFactNeighborX="-542">
        <dgm:presLayoutVars>
          <dgm:bulletEnabled val="1"/>
        </dgm:presLayoutVars>
      </dgm:prSet>
      <dgm:spPr/>
    </dgm:pt>
    <dgm:pt modelId="{9367E084-DBC0-4426-A17F-BAD4A8E097B5}" type="pres">
      <dgm:prSet presAssocID="{BDA55970-8405-40E6-9EAD-E168BACA5DEF}" presName="spaceBetweenRectangles" presStyleCnt="0"/>
      <dgm:spPr/>
    </dgm:pt>
    <dgm:pt modelId="{7B6BF9EF-E0B0-4FCB-BF9D-9878700FC678}" type="pres">
      <dgm:prSet presAssocID="{295B78AF-B934-4BCB-876A-3C41753D3102}" presName="parentLin" presStyleCnt="0"/>
      <dgm:spPr/>
    </dgm:pt>
    <dgm:pt modelId="{83C1014D-D21E-4A3F-80BA-8603C59A4D59}" type="pres">
      <dgm:prSet presAssocID="{295B78AF-B934-4BCB-876A-3C41753D3102}" presName="parentLeftMargin" presStyleLbl="node1" presStyleIdx="3" presStyleCnt="5"/>
      <dgm:spPr/>
    </dgm:pt>
    <dgm:pt modelId="{0C4FD238-6E9F-420A-AD49-57818DDE029D}" type="pres">
      <dgm:prSet presAssocID="{295B78AF-B934-4BCB-876A-3C41753D3102}" presName="parentText" presStyleLbl="node1" presStyleIdx="4" presStyleCnt="5" custScaleX="102641" custScaleY="198666">
        <dgm:presLayoutVars>
          <dgm:chMax val="0"/>
          <dgm:bulletEnabled val="1"/>
        </dgm:presLayoutVars>
      </dgm:prSet>
      <dgm:spPr/>
    </dgm:pt>
    <dgm:pt modelId="{15F840E6-44B4-4D3A-9E6F-BCA76BC6DFA3}" type="pres">
      <dgm:prSet presAssocID="{295B78AF-B934-4BCB-876A-3C41753D3102}" presName="negativeSpace" presStyleCnt="0"/>
      <dgm:spPr/>
    </dgm:pt>
    <dgm:pt modelId="{540DDB73-A139-4147-B712-B93A6D487DDF}" type="pres">
      <dgm:prSet presAssocID="{295B78AF-B934-4BCB-876A-3C41753D3102}" presName="childText" presStyleLbl="conFgAcc1" presStyleIdx="4" presStyleCnt="5">
        <dgm:presLayoutVars>
          <dgm:bulletEnabled val="1"/>
        </dgm:presLayoutVars>
      </dgm:prSet>
      <dgm:spPr/>
    </dgm:pt>
  </dgm:ptLst>
  <dgm:cxnLst>
    <dgm:cxn modelId="{C998B401-DC4C-4BC3-9E7E-D00BC1D1E48F}" srcId="{54A56E7B-97B0-48B5-9C5E-962EDD22B7DA}" destId="{687E755E-25A1-4F1E-95D7-20569769A825}" srcOrd="2" destOrd="0" parTransId="{9B3398CD-C3C7-4852-A5BE-49F46D439194}" sibTransId="{0858269A-0646-4504-A1F4-16DA3E928375}"/>
    <dgm:cxn modelId="{83EAF409-8669-4603-9CD2-8F6929C6FDD2}" type="presOf" srcId="{0F96EC52-23D1-4B98-B862-FCFB0D0BF57C}" destId="{DC565212-7364-49AC-9E23-8DC8C3582A7F}" srcOrd="0" destOrd="2" presId="urn:microsoft.com/office/officeart/2005/8/layout/list1"/>
    <dgm:cxn modelId="{E2C52C0E-D756-48A2-B821-AD28F5E410FE}" srcId="{C1D4413A-B6F9-484D-8821-D88503A69D3F}" destId="{54A56E7B-97B0-48B5-9C5E-962EDD22B7DA}" srcOrd="1" destOrd="0" parTransId="{23F9BF5B-6890-4C43-A265-60403EAE3513}" sibTransId="{D0F2A68E-C09C-487C-8F2F-2510DB6930D8}"/>
    <dgm:cxn modelId="{8FA8CC14-ED24-416A-8276-B03E7094974E}" type="presOf" srcId="{EB11BCF1-B3DE-4A88-BC6A-F3452A4AF6DD}" destId="{9CDB90AD-CF66-459F-AAC1-477D8C049A4E}" srcOrd="1" destOrd="0" presId="urn:microsoft.com/office/officeart/2005/8/layout/list1"/>
    <dgm:cxn modelId="{5847841C-DBDC-4692-BFAF-073CA22BDE3D}" type="presOf" srcId="{C8234459-4E4B-48E0-AF1B-8557FC969E50}" destId="{DC565212-7364-49AC-9E23-8DC8C3582A7F}" srcOrd="0" destOrd="1" presId="urn:microsoft.com/office/officeart/2005/8/layout/list1"/>
    <dgm:cxn modelId="{50C0B220-9505-4DBB-9E6E-09882C438245}" type="presOf" srcId="{6C455278-BFA5-472D-9322-84ED0404EB2D}" destId="{DC565212-7364-49AC-9E23-8DC8C3582A7F}" srcOrd="0" destOrd="0" presId="urn:microsoft.com/office/officeart/2005/8/layout/list1"/>
    <dgm:cxn modelId="{E22EDB21-A85E-493E-A57E-CD6585CA6832}" type="presOf" srcId="{8C2F9AA6-FB73-4CDE-8232-3B542C5D678B}" destId="{B1122D3B-606F-4AF5-B5F5-CAB074568356}" srcOrd="0" destOrd="0" presId="urn:microsoft.com/office/officeart/2005/8/layout/list1"/>
    <dgm:cxn modelId="{92A66128-017B-4688-8CAE-B7D519CFF3C2}" type="presOf" srcId="{AC2B3A6A-1095-4169-B700-3787FC2BEB35}" destId="{E95711DC-2ECD-4464-8A2D-6212BA3A960A}" srcOrd="1" destOrd="0" presId="urn:microsoft.com/office/officeart/2005/8/layout/list1"/>
    <dgm:cxn modelId="{C747FA2B-2206-4E7D-AF33-C096F8C95758}" srcId="{295B78AF-B934-4BCB-876A-3C41753D3102}" destId="{24DDCD1A-6716-43F5-B247-381E260BA45E}" srcOrd="1" destOrd="0" parTransId="{BE5C063D-FB5C-4BC5-8D4A-9FDD446EBF85}" sibTransId="{1797298B-E3DF-4F2A-9A5E-9636C0A25336}"/>
    <dgm:cxn modelId="{FAAFFC2C-0D9D-452B-8B96-35FF590B469B}" srcId="{C1D4413A-B6F9-484D-8821-D88503A69D3F}" destId="{2E7A9281-EF54-49AD-B78E-F858A5042A31}" srcOrd="3" destOrd="0" parTransId="{58861CB4-B2EB-479A-B524-C1D3381E82FD}" sibTransId="{BDA55970-8405-40E6-9EAD-E168BACA5DEF}"/>
    <dgm:cxn modelId="{60BDCD2F-0ADB-441E-9068-BF2A71C627E6}" type="presOf" srcId="{346FE779-6B53-43BE-A89C-96CCA1881E3F}" destId="{74095995-6127-4B9E-A8C6-B7DBB7B0967B}" srcOrd="0" destOrd="1" presId="urn:microsoft.com/office/officeart/2005/8/layout/list1"/>
    <dgm:cxn modelId="{AABAF937-89CC-4B7F-A5F6-AAE39681A5BC}" type="presOf" srcId="{EB11BCF1-B3DE-4A88-BC6A-F3452A4AF6DD}" destId="{A5D985CC-8FFF-46F3-8FF3-44BC813D76C4}" srcOrd="0" destOrd="0" presId="urn:microsoft.com/office/officeart/2005/8/layout/list1"/>
    <dgm:cxn modelId="{11392439-A47A-4C5C-961C-098CBF2FA821}" srcId="{54A56E7B-97B0-48B5-9C5E-962EDD22B7DA}" destId="{D46F0E4A-EC87-452A-ADF8-164CFFC36EF0}" srcOrd="1" destOrd="0" parTransId="{4E3BA34E-5B97-41F4-89FF-6C342C178C32}" sibTransId="{B6F80378-F403-4A14-8242-62F23688B04A}"/>
    <dgm:cxn modelId="{B483EC5E-669A-4432-936A-B03E07DD234F}" type="presOf" srcId="{D46F0E4A-EC87-452A-ADF8-164CFFC36EF0}" destId="{B1E9D308-8C42-4128-A7C3-A784CFD2620F}" srcOrd="0" destOrd="1" presId="urn:microsoft.com/office/officeart/2005/8/layout/list1"/>
    <dgm:cxn modelId="{3F82C05F-4FC1-40EF-B278-FBAB12F4582B}" type="presOf" srcId="{2E7A9281-EF54-49AD-B78E-F858A5042A31}" destId="{428D5AB8-7CDB-4201-AA75-FC9AFE60EC7C}" srcOrd="0" destOrd="0" presId="urn:microsoft.com/office/officeart/2005/8/layout/list1"/>
    <dgm:cxn modelId="{D5302261-E92B-4215-8686-206CEA568B31}" type="presOf" srcId="{7804BE7D-AEAF-4903-A4DB-5311A5335361}" destId="{DC565212-7364-49AC-9E23-8DC8C3582A7F}" srcOrd="0" destOrd="3" presId="urn:microsoft.com/office/officeart/2005/8/layout/list1"/>
    <dgm:cxn modelId="{6BE88D42-1E47-4C89-AB68-9E5CBF75C611}" srcId="{2E7A9281-EF54-49AD-B78E-F858A5042A31}" destId="{229E4399-DDF0-447D-9788-A629535E03F8}" srcOrd="0" destOrd="0" parTransId="{70DC3F7D-30F1-44C5-ABB6-22387B34DB4A}" sibTransId="{F9DDE7E6-DEDA-4F7E-AC29-FCE85D43EE47}"/>
    <dgm:cxn modelId="{235B6546-DE69-4F72-BD8F-4B712440F165}" srcId="{2E7A9281-EF54-49AD-B78E-F858A5042A31}" destId="{346FE779-6B53-43BE-A89C-96CCA1881E3F}" srcOrd="1" destOrd="0" parTransId="{7C8A9D86-E04E-4CD0-AD43-10CD77B737DA}" sibTransId="{5D10FE33-FB9C-4D8F-8F6E-211B730AC80E}"/>
    <dgm:cxn modelId="{7DE5506A-39EE-48E0-86F8-6B218204261F}" type="presOf" srcId="{8FEA7408-6822-4CB9-98E9-29342AEE9A95}" destId="{B1122D3B-606F-4AF5-B5F5-CAB074568356}" srcOrd="0" destOrd="1" presId="urn:microsoft.com/office/officeart/2005/8/layout/list1"/>
    <dgm:cxn modelId="{5C896E4B-8CBD-497B-93CB-F34F5E2410EB}" srcId="{C1D4413A-B6F9-484D-8821-D88503A69D3F}" destId="{EB11BCF1-B3DE-4A88-BC6A-F3452A4AF6DD}" srcOrd="0" destOrd="0" parTransId="{19EA8E05-B47B-465F-8C5A-BF033C925E33}" sibTransId="{41AD51B6-1F69-43A3-B314-247C5E58488E}"/>
    <dgm:cxn modelId="{9285CE6C-8345-4467-ABFC-DC6972F51FF0}" srcId="{EB11BCF1-B3DE-4A88-BC6A-F3452A4AF6DD}" destId="{0F96EC52-23D1-4B98-B862-FCFB0D0BF57C}" srcOrd="2" destOrd="0" parTransId="{8B5E4E37-55E8-4204-A8D8-CBAFA91CB263}" sibTransId="{91F880B6-7BA2-45F5-8046-98323A96E1E4}"/>
    <dgm:cxn modelId="{C1B3B24E-59BD-4A41-AF82-5D4FC9495814}" type="presOf" srcId="{229E4399-DDF0-447D-9788-A629535E03F8}" destId="{74095995-6127-4B9E-A8C6-B7DBB7B0967B}" srcOrd="0" destOrd="0" presId="urn:microsoft.com/office/officeart/2005/8/layout/list1"/>
    <dgm:cxn modelId="{3414CD6E-3218-4B0B-9EA7-46F3E9849F76}" srcId="{EB11BCF1-B3DE-4A88-BC6A-F3452A4AF6DD}" destId="{C8234459-4E4B-48E0-AF1B-8557FC969E50}" srcOrd="1" destOrd="0" parTransId="{AE408427-042B-482B-9F04-86BC0715D676}" sibTransId="{19E0C7A3-C004-481D-B19C-0A81239F344B}"/>
    <dgm:cxn modelId="{1E329571-DFE3-4DFE-9A8F-F8141E02AE65}" srcId="{295B78AF-B934-4BCB-876A-3C41753D3102}" destId="{D52DEDB1-6B61-4941-A393-4B516437D00C}" srcOrd="0" destOrd="0" parTransId="{50BA2306-9FD4-43A5-BAA0-6ED88AAE2B77}" sibTransId="{DADA7BA9-4052-4B04-86AB-82FE0DE57FE0}"/>
    <dgm:cxn modelId="{3D525B75-2804-4302-8E80-3CA312543F7B}" srcId="{AC2B3A6A-1095-4169-B700-3787FC2BEB35}" destId="{8C2F9AA6-FB73-4CDE-8232-3B542C5D678B}" srcOrd="0" destOrd="0" parTransId="{1643A230-530F-44D3-8CDD-2BC99158367A}" sibTransId="{DEB60171-6672-4D34-BA00-599D624E2C10}"/>
    <dgm:cxn modelId="{C0FC3376-235C-4BE2-B273-FC00CF8E30C3}" srcId="{EB11BCF1-B3DE-4A88-BC6A-F3452A4AF6DD}" destId="{7804BE7D-AEAF-4903-A4DB-5311A5335361}" srcOrd="3" destOrd="0" parTransId="{0CDBA2AE-C5C7-480F-92F6-B81BBB722BC1}" sibTransId="{4C4A03F7-13D9-48D3-BAA0-12CB1CC92A0D}"/>
    <dgm:cxn modelId="{720C5D7C-BA43-4E84-B24F-DB994AFB2785}" type="presOf" srcId="{54A56E7B-97B0-48B5-9C5E-962EDD22B7DA}" destId="{9D3606FD-D4D0-4DA4-B1B6-300DF64F1F6B}" srcOrd="1" destOrd="0" presId="urn:microsoft.com/office/officeart/2005/8/layout/list1"/>
    <dgm:cxn modelId="{9C95CE84-2A27-4BF0-BD00-69E7A2369DFD}" type="presOf" srcId="{687E755E-25A1-4F1E-95D7-20569769A825}" destId="{B1E9D308-8C42-4128-A7C3-A784CFD2620F}" srcOrd="0" destOrd="2" presId="urn:microsoft.com/office/officeart/2005/8/layout/list1"/>
    <dgm:cxn modelId="{C85CECA3-5A02-4ECA-8866-FD4AB39CD192}" type="presOf" srcId="{D3304FCC-DED2-4A54-A916-5D50E64A8A63}" destId="{B1E9D308-8C42-4128-A7C3-A784CFD2620F}" srcOrd="0" destOrd="0" presId="urn:microsoft.com/office/officeart/2005/8/layout/list1"/>
    <dgm:cxn modelId="{55D75FA9-DD31-411E-8405-13BF67AB11CF}" srcId="{C1D4413A-B6F9-484D-8821-D88503A69D3F}" destId="{295B78AF-B934-4BCB-876A-3C41753D3102}" srcOrd="4" destOrd="0" parTransId="{EAF981F7-0C3E-4045-9576-76A59ABE0EFC}" sibTransId="{F5581642-7F0B-4BCC-9021-26E4385567BD}"/>
    <dgm:cxn modelId="{C9913BAA-F110-4346-8FD3-7B66E52B5A29}" type="presOf" srcId="{54A56E7B-97B0-48B5-9C5E-962EDD22B7DA}" destId="{063B5914-5052-4A95-839C-ABA6485D8EEF}" srcOrd="0" destOrd="0" presId="urn:microsoft.com/office/officeart/2005/8/layout/list1"/>
    <dgm:cxn modelId="{31F83DAA-4201-4794-8464-789C38090985}" srcId="{54A56E7B-97B0-48B5-9C5E-962EDD22B7DA}" destId="{D3304FCC-DED2-4A54-A916-5D50E64A8A63}" srcOrd="0" destOrd="0" parTransId="{C55C9FE9-C4F3-4D2E-B384-CAD3EA5C2F1C}" sibTransId="{73723E05-88E0-4CDC-8DA0-7E231AC4C296}"/>
    <dgm:cxn modelId="{CCD4E3AD-90CB-4A28-BC49-403CEE9C8152}" type="presOf" srcId="{295B78AF-B934-4BCB-876A-3C41753D3102}" destId="{83C1014D-D21E-4A3F-80BA-8603C59A4D59}" srcOrd="0" destOrd="0" presId="urn:microsoft.com/office/officeart/2005/8/layout/list1"/>
    <dgm:cxn modelId="{8E30C8B2-A5C9-4F0D-91E8-2DF01F0A365E}" srcId="{EB11BCF1-B3DE-4A88-BC6A-F3452A4AF6DD}" destId="{6C455278-BFA5-472D-9322-84ED0404EB2D}" srcOrd="0" destOrd="0" parTransId="{AB7F8222-F86E-4A79-8E68-9FFFF5C8C3D1}" sibTransId="{B34E532C-E613-42F0-A267-514A489FA93D}"/>
    <dgm:cxn modelId="{C5848FBB-4757-4859-85CE-236CE9A1D875}" type="presOf" srcId="{AC2B3A6A-1095-4169-B700-3787FC2BEB35}" destId="{3A16A843-02EB-4635-918E-56DD18BBD4CE}" srcOrd="0" destOrd="0" presId="urn:microsoft.com/office/officeart/2005/8/layout/list1"/>
    <dgm:cxn modelId="{F3CA3DBD-3DF8-47F6-BCD0-E847B716D4BD}" srcId="{C1D4413A-B6F9-484D-8821-D88503A69D3F}" destId="{AC2B3A6A-1095-4169-B700-3787FC2BEB35}" srcOrd="2" destOrd="0" parTransId="{DBA616DB-E273-40F2-A761-1BDBFCEE359E}" sibTransId="{229EC4FF-F8E4-4D48-A877-0E79AE27B0C8}"/>
    <dgm:cxn modelId="{15F4BFC7-D442-4822-8322-C9546F522491}" type="presOf" srcId="{2E7A9281-EF54-49AD-B78E-F858A5042A31}" destId="{A055375A-C85A-4573-B2DF-69535E426510}" srcOrd="1" destOrd="0" presId="urn:microsoft.com/office/officeart/2005/8/layout/list1"/>
    <dgm:cxn modelId="{19B2ACC8-C8E7-4A34-A3E2-4EBCC161FA19}" type="presOf" srcId="{24DDCD1A-6716-43F5-B247-381E260BA45E}" destId="{540DDB73-A139-4147-B712-B93A6D487DDF}" srcOrd="0" destOrd="1" presId="urn:microsoft.com/office/officeart/2005/8/layout/list1"/>
    <dgm:cxn modelId="{8F4043C9-1617-4DCA-B8D0-C20BC177959D}" srcId="{AC2B3A6A-1095-4169-B700-3787FC2BEB35}" destId="{8FEA7408-6822-4CB9-98E9-29342AEE9A95}" srcOrd="1" destOrd="0" parTransId="{04543B01-46CD-4DAA-BCF0-FFCC98987024}" sibTransId="{8666FAD6-6F49-41D6-8CE9-4BF263E47699}"/>
    <dgm:cxn modelId="{293119DD-A24D-42C0-B678-B462B36F4229}" type="presOf" srcId="{D52DEDB1-6B61-4941-A393-4B516437D00C}" destId="{540DDB73-A139-4147-B712-B93A6D487DDF}" srcOrd="0" destOrd="0" presId="urn:microsoft.com/office/officeart/2005/8/layout/list1"/>
    <dgm:cxn modelId="{8BCBFCF0-AA0E-4F11-A2D3-4B70F7DDD40E}" type="presOf" srcId="{295B78AF-B934-4BCB-876A-3C41753D3102}" destId="{0C4FD238-6E9F-420A-AD49-57818DDE029D}" srcOrd="1" destOrd="0" presId="urn:microsoft.com/office/officeart/2005/8/layout/list1"/>
    <dgm:cxn modelId="{B454FBFF-E033-4D78-809D-917F86125DBA}" type="presOf" srcId="{C1D4413A-B6F9-484D-8821-D88503A69D3F}" destId="{07B3D4A2-D6AE-4331-AF75-789E3DAB8E78}" srcOrd="0" destOrd="0" presId="urn:microsoft.com/office/officeart/2005/8/layout/list1"/>
    <dgm:cxn modelId="{D4E5F3F1-9075-4ADB-BFF9-48A183474386}" type="presParOf" srcId="{07B3D4A2-D6AE-4331-AF75-789E3DAB8E78}" destId="{0DC78379-BB4A-40E5-94EF-A41AD13290D5}" srcOrd="0" destOrd="0" presId="urn:microsoft.com/office/officeart/2005/8/layout/list1"/>
    <dgm:cxn modelId="{2DEB807C-0813-4C7A-A54D-F2850411226F}" type="presParOf" srcId="{0DC78379-BB4A-40E5-94EF-A41AD13290D5}" destId="{A5D985CC-8FFF-46F3-8FF3-44BC813D76C4}" srcOrd="0" destOrd="0" presId="urn:microsoft.com/office/officeart/2005/8/layout/list1"/>
    <dgm:cxn modelId="{31E9503F-94A7-45C4-B4BF-2A6F7D2A28FF}" type="presParOf" srcId="{0DC78379-BB4A-40E5-94EF-A41AD13290D5}" destId="{9CDB90AD-CF66-459F-AAC1-477D8C049A4E}" srcOrd="1" destOrd="0" presId="urn:microsoft.com/office/officeart/2005/8/layout/list1"/>
    <dgm:cxn modelId="{91D7A926-970E-455E-BD30-51050D6DC82B}" type="presParOf" srcId="{07B3D4A2-D6AE-4331-AF75-789E3DAB8E78}" destId="{974C689F-481B-45A5-A7EE-6964061B6322}" srcOrd="1" destOrd="0" presId="urn:microsoft.com/office/officeart/2005/8/layout/list1"/>
    <dgm:cxn modelId="{83101EA2-AD86-47D6-B4E1-DD084B17F6F9}" type="presParOf" srcId="{07B3D4A2-D6AE-4331-AF75-789E3DAB8E78}" destId="{DC565212-7364-49AC-9E23-8DC8C3582A7F}" srcOrd="2" destOrd="0" presId="urn:microsoft.com/office/officeart/2005/8/layout/list1"/>
    <dgm:cxn modelId="{6E53F893-F009-44AB-9166-F4140438A9D6}" type="presParOf" srcId="{07B3D4A2-D6AE-4331-AF75-789E3DAB8E78}" destId="{F8641640-6EB5-47C0-B643-E2A1E6786216}" srcOrd="3" destOrd="0" presId="urn:microsoft.com/office/officeart/2005/8/layout/list1"/>
    <dgm:cxn modelId="{2476B5E1-7973-46ED-B8C2-EBBD102ABC92}" type="presParOf" srcId="{07B3D4A2-D6AE-4331-AF75-789E3DAB8E78}" destId="{9BBA7409-9478-4505-A4FD-F2156ABF3DCC}" srcOrd="4" destOrd="0" presId="urn:microsoft.com/office/officeart/2005/8/layout/list1"/>
    <dgm:cxn modelId="{BD06E65C-4551-4563-988B-6C9F5E2439C5}" type="presParOf" srcId="{9BBA7409-9478-4505-A4FD-F2156ABF3DCC}" destId="{063B5914-5052-4A95-839C-ABA6485D8EEF}" srcOrd="0" destOrd="0" presId="urn:microsoft.com/office/officeart/2005/8/layout/list1"/>
    <dgm:cxn modelId="{DC9C9823-732F-41D6-AC4E-6E0092FEFD7B}" type="presParOf" srcId="{9BBA7409-9478-4505-A4FD-F2156ABF3DCC}" destId="{9D3606FD-D4D0-4DA4-B1B6-300DF64F1F6B}" srcOrd="1" destOrd="0" presId="urn:microsoft.com/office/officeart/2005/8/layout/list1"/>
    <dgm:cxn modelId="{4A6C93F6-517B-4169-BBEE-2129EAFB9010}" type="presParOf" srcId="{07B3D4A2-D6AE-4331-AF75-789E3DAB8E78}" destId="{F4EABA81-F0E0-4DED-8923-1A68FA377E13}" srcOrd="5" destOrd="0" presId="urn:microsoft.com/office/officeart/2005/8/layout/list1"/>
    <dgm:cxn modelId="{8BE8DBEF-9551-42AB-8E53-46EF271A66F9}" type="presParOf" srcId="{07B3D4A2-D6AE-4331-AF75-789E3DAB8E78}" destId="{B1E9D308-8C42-4128-A7C3-A784CFD2620F}" srcOrd="6" destOrd="0" presId="urn:microsoft.com/office/officeart/2005/8/layout/list1"/>
    <dgm:cxn modelId="{5BCF3FAA-7EA2-4E32-92F0-4CCE7FEEE8A3}" type="presParOf" srcId="{07B3D4A2-D6AE-4331-AF75-789E3DAB8E78}" destId="{F1E433FE-C514-4C2D-8C7F-B8BF10549D78}" srcOrd="7" destOrd="0" presId="urn:microsoft.com/office/officeart/2005/8/layout/list1"/>
    <dgm:cxn modelId="{D78132FD-BAC4-4575-A1D0-71CB1A20A566}" type="presParOf" srcId="{07B3D4A2-D6AE-4331-AF75-789E3DAB8E78}" destId="{F36D6D87-BF2F-41D1-8BA8-93C61B5D4586}" srcOrd="8" destOrd="0" presId="urn:microsoft.com/office/officeart/2005/8/layout/list1"/>
    <dgm:cxn modelId="{BCC64357-F927-4028-B4C3-08E88FD3F9D5}" type="presParOf" srcId="{F36D6D87-BF2F-41D1-8BA8-93C61B5D4586}" destId="{3A16A843-02EB-4635-918E-56DD18BBD4CE}" srcOrd="0" destOrd="0" presId="urn:microsoft.com/office/officeart/2005/8/layout/list1"/>
    <dgm:cxn modelId="{684A15B4-799A-462A-A04A-0F27C014C1E8}" type="presParOf" srcId="{F36D6D87-BF2F-41D1-8BA8-93C61B5D4586}" destId="{E95711DC-2ECD-4464-8A2D-6212BA3A960A}" srcOrd="1" destOrd="0" presId="urn:microsoft.com/office/officeart/2005/8/layout/list1"/>
    <dgm:cxn modelId="{FC3402CC-C5CB-4508-9FA7-F4668ADCCB50}" type="presParOf" srcId="{07B3D4A2-D6AE-4331-AF75-789E3DAB8E78}" destId="{17C89906-8458-4941-B140-17E872E57AA5}" srcOrd="9" destOrd="0" presId="urn:microsoft.com/office/officeart/2005/8/layout/list1"/>
    <dgm:cxn modelId="{8805195A-A969-49DE-BB65-1C64AB47D08F}" type="presParOf" srcId="{07B3D4A2-D6AE-4331-AF75-789E3DAB8E78}" destId="{B1122D3B-606F-4AF5-B5F5-CAB074568356}" srcOrd="10" destOrd="0" presId="urn:microsoft.com/office/officeart/2005/8/layout/list1"/>
    <dgm:cxn modelId="{93C362EC-69D4-40D8-BE21-71FD7A8A2790}" type="presParOf" srcId="{07B3D4A2-D6AE-4331-AF75-789E3DAB8E78}" destId="{D215E117-C114-44F2-8F37-5F3827314E48}" srcOrd="11" destOrd="0" presId="urn:microsoft.com/office/officeart/2005/8/layout/list1"/>
    <dgm:cxn modelId="{E23DBE5D-980E-42BE-AB9B-A61C233A0A15}" type="presParOf" srcId="{07B3D4A2-D6AE-4331-AF75-789E3DAB8E78}" destId="{8782EC87-8885-4B1A-AAFF-73AD3567EC96}" srcOrd="12" destOrd="0" presId="urn:microsoft.com/office/officeart/2005/8/layout/list1"/>
    <dgm:cxn modelId="{5D9096DC-88BD-47F6-9413-E64322B85659}" type="presParOf" srcId="{8782EC87-8885-4B1A-AAFF-73AD3567EC96}" destId="{428D5AB8-7CDB-4201-AA75-FC9AFE60EC7C}" srcOrd="0" destOrd="0" presId="urn:microsoft.com/office/officeart/2005/8/layout/list1"/>
    <dgm:cxn modelId="{CA871845-A851-4F9E-8148-D60F2DB16454}" type="presParOf" srcId="{8782EC87-8885-4B1A-AAFF-73AD3567EC96}" destId="{A055375A-C85A-4573-B2DF-69535E426510}" srcOrd="1" destOrd="0" presId="urn:microsoft.com/office/officeart/2005/8/layout/list1"/>
    <dgm:cxn modelId="{DE536792-3B20-4B9B-B934-6C5935121DBD}" type="presParOf" srcId="{07B3D4A2-D6AE-4331-AF75-789E3DAB8E78}" destId="{AF918BB0-52CD-4D5E-93A2-22C69A328410}" srcOrd="13" destOrd="0" presId="urn:microsoft.com/office/officeart/2005/8/layout/list1"/>
    <dgm:cxn modelId="{0FB04B86-41B2-4884-953E-7F395ABEFB06}" type="presParOf" srcId="{07B3D4A2-D6AE-4331-AF75-789E3DAB8E78}" destId="{74095995-6127-4B9E-A8C6-B7DBB7B0967B}" srcOrd="14" destOrd="0" presId="urn:microsoft.com/office/officeart/2005/8/layout/list1"/>
    <dgm:cxn modelId="{69D743D4-EDE3-4866-A24F-863C202F1962}" type="presParOf" srcId="{07B3D4A2-D6AE-4331-AF75-789E3DAB8E78}" destId="{9367E084-DBC0-4426-A17F-BAD4A8E097B5}" srcOrd="15" destOrd="0" presId="urn:microsoft.com/office/officeart/2005/8/layout/list1"/>
    <dgm:cxn modelId="{213DC7E2-4C9A-4C6C-A4C8-926F4AF461BC}" type="presParOf" srcId="{07B3D4A2-D6AE-4331-AF75-789E3DAB8E78}" destId="{7B6BF9EF-E0B0-4FCB-BF9D-9878700FC678}" srcOrd="16" destOrd="0" presId="urn:microsoft.com/office/officeart/2005/8/layout/list1"/>
    <dgm:cxn modelId="{2199352F-DB84-4CF4-8BC1-75C547AAC01A}" type="presParOf" srcId="{7B6BF9EF-E0B0-4FCB-BF9D-9878700FC678}" destId="{83C1014D-D21E-4A3F-80BA-8603C59A4D59}" srcOrd="0" destOrd="0" presId="urn:microsoft.com/office/officeart/2005/8/layout/list1"/>
    <dgm:cxn modelId="{0B78835A-3F60-4274-9C11-739AF1E5571B}" type="presParOf" srcId="{7B6BF9EF-E0B0-4FCB-BF9D-9878700FC678}" destId="{0C4FD238-6E9F-420A-AD49-57818DDE029D}" srcOrd="1" destOrd="0" presId="urn:microsoft.com/office/officeart/2005/8/layout/list1"/>
    <dgm:cxn modelId="{FB93F70D-2ED1-432F-9325-9CD39108FC6D}" type="presParOf" srcId="{07B3D4A2-D6AE-4331-AF75-789E3DAB8E78}" destId="{15F840E6-44B4-4D3A-9E6F-BCA76BC6DFA3}" srcOrd="17" destOrd="0" presId="urn:microsoft.com/office/officeart/2005/8/layout/list1"/>
    <dgm:cxn modelId="{250B9CC2-D160-40F5-BF2B-1718615B1C6E}" type="presParOf" srcId="{07B3D4A2-D6AE-4331-AF75-789E3DAB8E78}" destId="{540DDB73-A139-4147-B712-B93A6D487DD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A89222-8603-4431-9506-AFF8779D7B40}"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2D8CA062-029E-42B7-82F9-D7739751B262}">
      <dgm:prSet/>
      <dgm:spPr/>
      <dgm:t>
        <a:bodyPr/>
        <a:lstStyle/>
        <a:p>
          <a:r>
            <a:rPr lang="en-US" dirty="0"/>
            <a:t>Modify</a:t>
          </a:r>
        </a:p>
      </dgm:t>
    </dgm:pt>
    <dgm:pt modelId="{0F11EC31-4069-4F64-80CB-93F68B276684}" type="parTrans" cxnId="{991A82C0-4D23-4549-A942-DA43C379D85A}">
      <dgm:prSet/>
      <dgm:spPr/>
      <dgm:t>
        <a:bodyPr/>
        <a:lstStyle/>
        <a:p>
          <a:endParaRPr lang="en-US"/>
        </a:p>
      </dgm:t>
    </dgm:pt>
    <dgm:pt modelId="{02347C62-BD10-4677-B8DB-3A3C84C636EA}" type="sibTrans" cxnId="{991A82C0-4D23-4549-A942-DA43C379D85A}">
      <dgm:prSet/>
      <dgm:spPr/>
      <dgm:t>
        <a:bodyPr/>
        <a:lstStyle/>
        <a:p>
          <a:endParaRPr lang="en-US"/>
        </a:p>
      </dgm:t>
    </dgm:pt>
    <dgm:pt modelId="{07840156-9B79-4BFF-A159-D693309445E6}">
      <dgm:prSet custT="1"/>
      <dgm:spPr/>
      <dgm:t>
        <a:bodyPr/>
        <a:lstStyle/>
        <a:p>
          <a:r>
            <a:rPr lang="en-US" sz="1200" dirty="0"/>
            <a:t>Modify Family Care Plan for your agency</a:t>
          </a:r>
        </a:p>
      </dgm:t>
    </dgm:pt>
    <dgm:pt modelId="{C1F30CB0-2656-470F-93F1-D08BC76B36D9}" type="parTrans" cxnId="{56C75DA2-BF5E-4449-BD56-8265497C8E55}">
      <dgm:prSet/>
      <dgm:spPr/>
      <dgm:t>
        <a:bodyPr/>
        <a:lstStyle/>
        <a:p>
          <a:endParaRPr lang="en-US"/>
        </a:p>
      </dgm:t>
    </dgm:pt>
    <dgm:pt modelId="{FC6149FC-DCCF-4606-AD2D-194A7C8EA4FC}" type="sibTrans" cxnId="{56C75DA2-BF5E-4449-BD56-8265497C8E55}">
      <dgm:prSet/>
      <dgm:spPr/>
      <dgm:t>
        <a:bodyPr/>
        <a:lstStyle/>
        <a:p>
          <a:endParaRPr lang="en-US"/>
        </a:p>
      </dgm:t>
    </dgm:pt>
    <dgm:pt modelId="{0B293396-6236-4B80-B770-014EEB8720CF}">
      <dgm:prSet/>
      <dgm:spPr/>
      <dgm:t>
        <a:bodyPr/>
        <a:lstStyle/>
        <a:p>
          <a:r>
            <a:rPr lang="en-US"/>
            <a:t>Practice</a:t>
          </a:r>
        </a:p>
      </dgm:t>
    </dgm:pt>
    <dgm:pt modelId="{5E787B4C-AE81-4597-B4A0-5BCBABF97312}" type="parTrans" cxnId="{8C22E1C3-EFEA-4803-8695-B2E2DA0F5AD2}">
      <dgm:prSet/>
      <dgm:spPr/>
      <dgm:t>
        <a:bodyPr/>
        <a:lstStyle/>
        <a:p>
          <a:endParaRPr lang="en-US"/>
        </a:p>
      </dgm:t>
    </dgm:pt>
    <dgm:pt modelId="{FFCB9191-8CDF-4D57-AF77-0482C6CF78ED}" type="sibTrans" cxnId="{8C22E1C3-EFEA-4803-8695-B2E2DA0F5AD2}">
      <dgm:prSet/>
      <dgm:spPr/>
      <dgm:t>
        <a:bodyPr/>
        <a:lstStyle/>
        <a:p>
          <a:endParaRPr lang="en-US"/>
        </a:p>
      </dgm:t>
    </dgm:pt>
    <dgm:pt modelId="{01C4FBE7-D158-4BBE-BE76-0087CD565A07}">
      <dgm:prSet custT="1"/>
      <dgm:spPr/>
      <dgm:t>
        <a:bodyPr/>
        <a:lstStyle/>
        <a:p>
          <a:r>
            <a:rPr lang="en-US" sz="1200" dirty="0"/>
            <a:t>Practice developing Family Care Plans</a:t>
          </a:r>
        </a:p>
      </dgm:t>
    </dgm:pt>
    <dgm:pt modelId="{BDBF2685-8BD1-4475-ACBD-0F082202A6C9}" type="parTrans" cxnId="{A548DA8F-351C-4A84-9D0C-2412CA8C8E56}">
      <dgm:prSet/>
      <dgm:spPr/>
      <dgm:t>
        <a:bodyPr/>
        <a:lstStyle/>
        <a:p>
          <a:endParaRPr lang="en-US"/>
        </a:p>
      </dgm:t>
    </dgm:pt>
    <dgm:pt modelId="{382B9161-55DC-4043-93C3-99424DD24C8F}" type="sibTrans" cxnId="{A548DA8F-351C-4A84-9D0C-2412CA8C8E56}">
      <dgm:prSet/>
      <dgm:spPr/>
      <dgm:t>
        <a:bodyPr/>
        <a:lstStyle/>
        <a:p>
          <a:endParaRPr lang="en-US"/>
        </a:p>
      </dgm:t>
    </dgm:pt>
    <dgm:pt modelId="{AD84DDCD-33AA-400F-825C-8C78485191FE}">
      <dgm:prSet custT="1"/>
      <dgm:spPr/>
      <dgm:t>
        <a:bodyPr/>
        <a:lstStyle/>
        <a:p>
          <a:r>
            <a:rPr lang="en-US" sz="1100" dirty="0"/>
            <a:t>Integrating into rounds, supervision, team </a:t>
          </a:r>
          <a:r>
            <a:rPr lang="en-US" sz="1200" dirty="0"/>
            <a:t>meetings</a:t>
          </a:r>
        </a:p>
      </dgm:t>
    </dgm:pt>
    <dgm:pt modelId="{9BB1F0EB-0A49-4C6C-872F-B9D4A8118F59}" type="parTrans" cxnId="{C6668001-1C8C-4394-AE78-763B06BBC19F}">
      <dgm:prSet/>
      <dgm:spPr/>
      <dgm:t>
        <a:bodyPr/>
        <a:lstStyle/>
        <a:p>
          <a:endParaRPr lang="en-US"/>
        </a:p>
      </dgm:t>
    </dgm:pt>
    <dgm:pt modelId="{8EF40502-4153-4F0B-9276-ABAC2986F8B5}" type="sibTrans" cxnId="{C6668001-1C8C-4394-AE78-763B06BBC19F}">
      <dgm:prSet/>
      <dgm:spPr/>
      <dgm:t>
        <a:bodyPr/>
        <a:lstStyle/>
        <a:p>
          <a:endParaRPr lang="en-US"/>
        </a:p>
      </dgm:t>
    </dgm:pt>
    <dgm:pt modelId="{7C5054B5-940D-4BD8-B03A-17AED86538BE}">
      <dgm:prSet/>
      <dgm:spPr/>
      <dgm:t>
        <a:bodyPr/>
        <a:lstStyle/>
        <a:p>
          <a:r>
            <a:rPr lang="en-US"/>
            <a:t>Modify</a:t>
          </a:r>
        </a:p>
      </dgm:t>
    </dgm:pt>
    <dgm:pt modelId="{60F792EC-19BE-4BAC-A057-8AA05C20B72F}" type="parTrans" cxnId="{08CB1E49-B799-46C7-A8B0-434A3274E8FA}">
      <dgm:prSet/>
      <dgm:spPr/>
      <dgm:t>
        <a:bodyPr/>
        <a:lstStyle/>
        <a:p>
          <a:endParaRPr lang="en-US"/>
        </a:p>
      </dgm:t>
    </dgm:pt>
    <dgm:pt modelId="{7117C540-8A81-487E-ACDE-5840FA0D1EF1}" type="sibTrans" cxnId="{08CB1E49-B799-46C7-A8B0-434A3274E8FA}">
      <dgm:prSet/>
      <dgm:spPr/>
      <dgm:t>
        <a:bodyPr/>
        <a:lstStyle/>
        <a:p>
          <a:endParaRPr lang="en-US"/>
        </a:p>
      </dgm:t>
    </dgm:pt>
    <dgm:pt modelId="{ECCFDD6F-1571-4723-802D-60C43CCC4EDD}">
      <dgm:prSet custT="1"/>
      <dgm:spPr/>
      <dgm:t>
        <a:bodyPr/>
        <a:lstStyle/>
        <a:p>
          <a:r>
            <a:rPr lang="en-US" sz="1200" dirty="0"/>
            <a:t>Modify Electronic Health Record </a:t>
          </a:r>
        </a:p>
      </dgm:t>
    </dgm:pt>
    <dgm:pt modelId="{C9AACFA0-92B8-458B-A92C-1CBCA2AAF501}" type="parTrans" cxnId="{CB93BF62-E904-4013-A98B-92EFF8A919B5}">
      <dgm:prSet/>
      <dgm:spPr/>
      <dgm:t>
        <a:bodyPr/>
        <a:lstStyle/>
        <a:p>
          <a:endParaRPr lang="en-US"/>
        </a:p>
      </dgm:t>
    </dgm:pt>
    <dgm:pt modelId="{65AAC34E-13B0-41C0-8EC4-71AC23961911}" type="sibTrans" cxnId="{CB93BF62-E904-4013-A98B-92EFF8A919B5}">
      <dgm:prSet/>
      <dgm:spPr/>
      <dgm:t>
        <a:bodyPr/>
        <a:lstStyle/>
        <a:p>
          <a:endParaRPr lang="en-US"/>
        </a:p>
      </dgm:t>
    </dgm:pt>
    <dgm:pt modelId="{58B659AC-F46D-4D57-A6B8-357B5EB96C19}">
      <dgm:prSet/>
      <dgm:spPr/>
      <dgm:t>
        <a:bodyPr/>
        <a:lstStyle/>
        <a:p>
          <a:r>
            <a:rPr lang="en-US"/>
            <a:t>Develop</a:t>
          </a:r>
        </a:p>
      </dgm:t>
    </dgm:pt>
    <dgm:pt modelId="{4A90309F-467F-459D-B6A0-FD91DF573CDF}" type="parTrans" cxnId="{A37666CE-4AC2-4F7C-8A20-A2734B4E7788}">
      <dgm:prSet/>
      <dgm:spPr/>
      <dgm:t>
        <a:bodyPr/>
        <a:lstStyle/>
        <a:p>
          <a:endParaRPr lang="en-US"/>
        </a:p>
      </dgm:t>
    </dgm:pt>
    <dgm:pt modelId="{56EF4508-DF2E-4C1F-86BC-30E25BF77593}" type="sibTrans" cxnId="{A37666CE-4AC2-4F7C-8A20-A2734B4E7788}">
      <dgm:prSet/>
      <dgm:spPr/>
      <dgm:t>
        <a:bodyPr/>
        <a:lstStyle/>
        <a:p>
          <a:endParaRPr lang="en-US"/>
        </a:p>
      </dgm:t>
    </dgm:pt>
    <dgm:pt modelId="{5E89829F-94AE-47D1-A6FE-C94131931DC8}">
      <dgm:prSet custT="1"/>
      <dgm:spPr/>
      <dgm:t>
        <a:bodyPr/>
        <a:lstStyle/>
        <a:p>
          <a:r>
            <a:rPr lang="en-US" sz="1200" dirty="0"/>
            <a:t>Develop policy &amp; procedure to ensure a plan is developed with all pregnant women and document in EHR- to be reviewed at site visit </a:t>
          </a:r>
        </a:p>
      </dgm:t>
    </dgm:pt>
    <dgm:pt modelId="{2F6D0149-8C66-4543-ACD7-09A09FB45C32}" type="parTrans" cxnId="{BEA67D10-91BA-4926-9F76-22DD3183868F}">
      <dgm:prSet/>
      <dgm:spPr/>
      <dgm:t>
        <a:bodyPr/>
        <a:lstStyle/>
        <a:p>
          <a:endParaRPr lang="en-US"/>
        </a:p>
      </dgm:t>
    </dgm:pt>
    <dgm:pt modelId="{1CFCD245-CE76-405A-9D3D-79AFEF80A358}" type="sibTrans" cxnId="{BEA67D10-91BA-4926-9F76-22DD3183868F}">
      <dgm:prSet/>
      <dgm:spPr/>
      <dgm:t>
        <a:bodyPr/>
        <a:lstStyle/>
        <a:p>
          <a:endParaRPr lang="en-US"/>
        </a:p>
      </dgm:t>
    </dgm:pt>
    <dgm:pt modelId="{EEE7996B-6137-4648-A41E-B6F32A0B2EF0}">
      <dgm:prSet/>
      <dgm:spPr/>
      <dgm:t>
        <a:bodyPr/>
        <a:lstStyle/>
        <a:p>
          <a:r>
            <a:rPr lang="en-US"/>
            <a:t>Develop</a:t>
          </a:r>
        </a:p>
      </dgm:t>
    </dgm:pt>
    <dgm:pt modelId="{61DB9258-E37B-42D3-B7C3-C868FE6C83C8}" type="parTrans" cxnId="{03A08257-B074-4D72-A9FB-2D20A3543D9E}">
      <dgm:prSet/>
      <dgm:spPr/>
      <dgm:t>
        <a:bodyPr/>
        <a:lstStyle/>
        <a:p>
          <a:endParaRPr lang="en-US"/>
        </a:p>
      </dgm:t>
    </dgm:pt>
    <dgm:pt modelId="{87B65AAB-E892-4B7C-8D8F-6C82AAD9510C}" type="sibTrans" cxnId="{03A08257-B074-4D72-A9FB-2D20A3543D9E}">
      <dgm:prSet/>
      <dgm:spPr/>
      <dgm:t>
        <a:bodyPr/>
        <a:lstStyle/>
        <a:p>
          <a:endParaRPr lang="en-US"/>
        </a:p>
      </dgm:t>
    </dgm:pt>
    <dgm:pt modelId="{D208C71A-BAC0-48EB-86BB-61A08FD3F0B9}">
      <dgm:prSet custT="1"/>
      <dgm:spPr/>
      <dgm:t>
        <a:bodyPr/>
        <a:lstStyle/>
        <a:p>
          <a:r>
            <a:rPr lang="en-US" sz="1200" dirty="0"/>
            <a:t>Develop relationships with collaborative partners in your community &amp; mechanism to share plans </a:t>
          </a:r>
        </a:p>
      </dgm:t>
    </dgm:pt>
    <dgm:pt modelId="{6E561E33-FD77-4851-B127-C341155B115B}" type="parTrans" cxnId="{1B09DB80-8F89-4537-AA35-756962AEBF45}">
      <dgm:prSet/>
      <dgm:spPr/>
      <dgm:t>
        <a:bodyPr/>
        <a:lstStyle/>
        <a:p>
          <a:endParaRPr lang="en-US"/>
        </a:p>
      </dgm:t>
    </dgm:pt>
    <dgm:pt modelId="{0B0507F6-5FC2-4A71-BCF8-524515A197D9}" type="sibTrans" cxnId="{1B09DB80-8F89-4537-AA35-756962AEBF45}">
      <dgm:prSet/>
      <dgm:spPr/>
      <dgm:t>
        <a:bodyPr/>
        <a:lstStyle/>
        <a:p>
          <a:endParaRPr lang="en-US"/>
        </a:p>
      </dgm:t>
    </dgm:pt>
    <dgm:pt modelId="{D4002513-0BAE-4658-AB8A-690BB2AC37FC}">
      <dgm:prSet/>
      <dgm:spPr/>
      <dgm:t>
        <a:bodyPr/>
        <a:lstStyle/>
        <a:p>
          <a:r>
            <a:rPr lang="en-US"/>
            <a:t>Review</a:t>
          </a:r>
        </a:p>
      </dgm:t>
    </dgm:pt>
    <dgm:pt modelId="{2048BE3E-D9D9-42CD-9285-8A61D9AE09E7}" type="parTrans" cxnId="{D8ECDEF9-A4AC-4F86-8884-9E8AB817F04C}">
      <dgm:prSet/>
      <dgm:spPr/>
      <dgm:t>
        <a:bodyPr/>
        <a:lstStyle/>
        <a:p>
          <a:endParaRPr lang="en-US"/>
        </a:p>
      </dgm:t>
    </dgm:pt>
    <dgm:pt modelId="{369012BE-F82E-4D25-A6A4-594084379968}" type="sibTrans" cxnId="{D8ECDEF9-A4AC-4F86-8884-9E8AB817F04C}">
      <dgm:prSet/>
      <dgm:spPr/>
      <dgm:t>
        <a:bodyPr/>
        <a:lstStyle/>
        <a:p>
          <a:endParaRPr lang="en-US"/>
        </a:p>
      </dgm:t>
    </dgm:pt>
    <dgm:pt modelId="{266EFB7C-ACF0-4F04-B249-0E3FFCF18243}">
      <dgm:prSet custT="1"/>
      <dgm:spPr/>
      <dgm:t>
        <a:bodyPr/>
        <a:lstStyle/>
        <a:p>
          <a:r>
            <a:rPr lang="en-US" sz="1200" dirty="0"/>
            <a:t>Review materials available on SEPI-CT website</a:t>
          </a:r>
        </a:p>
      </dgm:t>
    </dgm:pt>
    <dgm:pt modelId="{01D4719A-9E2C-45CE-8ECA-5984473431E0}" type="parTrans" cxnId="{A1881BFB-9620-4895-BB92-36F46D4BF716}">
      <dgm:prSet/>
      <dgm:spPr/>
      <dgm:t>
        <a:bodyPr/>
        <a:lstStyle/>
        <a:p>
          <a:endParaRPr lang="en-US"/>
        </a:p>
      </dgm:t>
    </dgm:pt>
    <dgm:pt modelId="{920D38B8-A323-4226-9BED-785F197CBB9C}" type="sibTrans" cxnId="{A1881BFB-9620-4895-BB92-36F46D4BF716}">
      <dgm:prSet/>
      <dgm:spPr/>
      <dgm:t>
        <a:bodyPr/>
        <a:lstStyle/>
        <a:p>
          <a:endParaRPr lang="en-US"/>
        </a:p>
      </dgm:t>
    </dgm:pt>
    <dgm:pt modelId="{97BEF83C-26DF-4F91-961D-BADDDBB5BFF8}">
      <dgm:prSet/>
      <dgm:spPr/>
      <dgm:t>
        <a:bodyPr/>
        <a:lstStyle/>
        <a:p>
          <a:r>
            <a:rPr lang="en-US"/>
            <a:t>Implement</a:t>
          </a:r>
        </a:p>
      </dgm:t>
    </dgm:pt>
    <dgm:pt modelId="{2C6CF91D-A863-4E00-AE56-76183EF9D614}" type="parTrans" cxnId="{3B1653D4-AA64-4D63-BC9C-135601F11D75}">
      <dgm:prSet/>
      <dgm:spPr/>
      <dgm:t>
        <a:bodyPr/>
        <a:lstStyle/>
        <a:p>
          <a:endParaRPr lang="en-US"/>
        </a:p>
      </dgm:t>
    </dgm:pt>
    <dgm:pt modelId="{99C789A8-B48D-4073-B333-10CE98A4E87C}" type="sibTrans" cxnId="{3B1653D4-AA64-4D63-BC9C-135601F11D75}">
      <dgm:prSet/>
      <dgm:spPr/>
      <dgm:t>
        <a:bodyPr/>
        <a:lstStyle/>
        <a:p>
          <a:endParaRPr lang="en-US"/>
        </a:p>
      </dgm:t>
    </dgm:pt>
    <dgm:pt modelId="{8FC01E5D-1ECD-4D88-BA1B-385382EFA74D}">
      <dgm:prSet custT="1"/>
      <dgm:spPr/>
      <dgm:t>
        <a:bodyPr/>
        <a:lstStyle/>
        <a:p>
          <a:r>
            <a:rPr lang="en-US" sz="1200" dirty="0"/>
            <a:t>Implement agency wide training </a:t>
          </a:r>
        </a:p>
      </dgm:t>
    </dgm:pt>
    <dgm:pt modelId="{FBADDC74-F846-45ED-A822-6D20063CA9E5}" type="parTrans" cxnId="{1EBB2E61-D50C-4490-9EC8-1C7103900608}">
      <dgm:prSet/>
      <dgm:spPr/>
      <dgm:t>
        <a:bodyPr/>
        <a:lstStyle/>
        <a:p>
          <a:endParaRPr lang="en-US"/>
        </a:p>
      </dgm:t>
    </dgm:pt>
    <dgm:pt modelId="{AA9E04CB-3265-4D93-8E2B-06616410FAC4}" type="sibTrans" cxnId="{1EBB2E61-D50C-4490-9EC8-1C7103900608}">
      <dgm:prSet/>
      <dgm:spPr/>
      <dgm:t>
        <a:bodyPr/>
        <a:lstStyle/>
        <a:p>
          <a:endParaRPr lang="en-US"/>
        </a:p>
      </dgm:t>
    </dgm:pt>
    <dgm:pt modelId="{6C86C765-0E81-4C4D-8ED0-B4D37D7483AE}" type="pres">
      <dgm:prSet presAssocID="{B6A89222-8603-4431-9506-AFF8779D7B40}" presName="Name0" presStyleCnt="0">
        <dgm:presLayoutVars>
          <dgm:dir/>
          <dgm:animLvl val="lvl"/>
          <dgm:resizeHandles val="exact"/>
        </dgm:presLayoutVars>
      </dgm:prSet>
      <dgm:spPr/>
    </dgm:pt>
    <dgm:pt modelId="{3317984E-C8BB-4B09-A8A0-DC02089E9C19}" type="pres">
      <dgm:prSet presAssocID="{97BEF83C-26DF-4F91-961D-BADDDBB5BFF8}" presName="boxAndChildren" presStyleCnt="0"/>
      <dgm:spPr/>
    </dgm:pt>
    <dgm:pt modelId="{688070DC-C934-42E0-BDBD-B317571BC1FA}" type="pres">
      <dgm:prSet presAssocID="{97BEF83C-26DF-4F91-961D-BADDDBB5BFF8}" presName="parentTextBox" presStyleLbl="alignNode1" presStyleIdx="0" presStyleCnt="7"/>
      <dgm:spPr/>
    </dgm:pt>
    <dgm:pt modelId="{8988ED75-5BD0-41E4-A97E-D4ED48E8E5A1}" type="pres">
      <dgm:prSet presAssocID="{97BEF83C-26DF-4F91-961D-BADDDBB5BFF8}" presName="descendantBox" presStyleLbl="bgAccFollowNode1" presStyleIdx="0" presStyleCnt="7"/>
      <dgm:spPr/>
    </dgm:pt>
    <dgm:pt modelId="{032DFF68-8D31-4F7C-9645-41AC231CDAF0}" type="pres">
      <dgm:prSet presAssocID="{369012BE-F82E-4D25-A6A4-594084379968}" presName="sp" presStyleCnt="0"/>
      <dgm:spPr/>
    </dgm:pt>
    <dgm:pt modelId="{CADFC135-883E-470F-AA47-4B7980941B34}" type="pres">
      <dgm:prSet presAssocID="{D4002513-0BAE-4658-AB8A-690BB2AC37FC}" presName="arrowAndChildren" presStyleCnt="0"/>
      <dgm:spPr/>
    </dgm:pt>
    <dgm:pt modelId="{B365E04A-F761-4376-AC6E-626F6AA2F261}" type="pres">
      <dgm:prSet presAssocID="{D4002513-0BAE-4658-AB8A-690BB2AC37FC}" presName="parentTextArrow" presStyleLbl="node1" presStyleIdx="0" presStyleCnt="0"/>
      <dgm:spPr/>
    </dgm:pt>
    <dgm:pt modelId="{71C318F7-6F6C-473E-AB25-A4814C4E96B7}" type="pres">
      <dgm:prSet presAssocID="{D4002513-0BAE-4658-AB8A-690BB2AC37FC}" presName="arrow" presStyleLbl="alignNode1" presStyleIdx="1" presStyleCnt="7"/>
      <dgm:spPr/>
    </dgm:pt>
    <dgm:pt modelId="{B81558EF-0BC2-4897-98B5-FCE16B586151}" type="pres">
      <dgm:prSet presAssocID="{D4002513-0BAE-4658-AB8A-690BB2AC37FC}" presName="descendantArrow" presStyleLbl="bgAccFollowNode1" presStyleIdx="1" presStyleCnt="7"/>
      <dgm:spPr/>
    </dgm:pt>
    <dgm:pt modelId="{39479435-C9CD-4F74-BB70-5757C7EE7E22}" type="pres">
      <dgm:prSet presAssocID="{87B65AAB-E892-4B7C-8D8F-6C82AAD9510C}" presName="sp" presStyleCnt="0"/>
      <dgm:spPr/>
    </dgm:pt>
    <dgm:pt modelId="{71B4E5F1-F00B-4EE1-9728-FE1C7D4F01DA}" type="pres">
      <dgm:prSet presAssocID="{EEE7996B-6137-4648-A41E-B6F32A0B2EF0}" presName="arrowAndChildren" presStyleCnt="0"/>
      <dgm:spPr/>
    </dgm:pt>
    <dgm:pt modelId="{2B27CF02-0FE5-4665-A5E7-8C8353ACBC46}" type="pres">
      <dgm:prSet presAssocID="{EEE7996B-6137-4648-A41E-B6F32A0B2EF0}" presName="parentTextArrow" presStyleLbl="node1" presStyleIdx="0" presStyleCnt="0"/>
      <dgm:spPr/>
    </dgm:pt>
    <dgm:pt modelId="{17B16998-5625-4B79-B44B-0BC706BC36A9}" type="pres">
      <dgm:prSet presAssocID="{EEE7996B-6137-4648-A41E-B6F32A0B2EF0}" presName="arrow" presStyleLbl="alignNode1" presStyleIdx="2" presStyleCnt="7"/>
      <dgm:spPr/>
    </dgm:pt>
    <dgm:pt modelId="{99E8BF11-B138-457D-9333-FC27310CC478}" type="pres">
      <dgm:prSet presAssocID="{EEE7996B-6137-4648-A41E-B6F32A0B2EF0}" presName="descendantArrow" presStyleLbl="bgAccFollowNode1" presStyleIdx="2" presStyleCnt="7"/>
      <dgm:spPr/>
    </dgm:pt>
    <dgm:pt modelId="{4577313F-65F3-48B7-8D5B-CA9043D242E5}" type="pres">
      <dgm:prSet presAssocID="{56EF4508-DF2E-4C1F-86BC-30E25BF77593}" presName="sp" presStyleCnt="0"/>
      <dgm:spPr/>
    </dgm:pt>
    <dgm:pt modelId="{E4208B19-8B6C-4C0A-8B5A-DA9C3A4AD15B}" type="pres">
      <dgm:prSet presAssocID="{58B659AC-F46D-4D57-A6B8-357B5EB96C19}" presName="arrowAndChildren" presStyleCnt="0"/>
      <dgm:spPr/>
    </dgm:pt>
    <dgm:pt modelId="{E0749E53-58E7-4F72-9D07-65A59D9E6D0E}" type="pres">
      <dgm:prSet presAssocID="{58B659AC-F46D-4D57-A6B8-357B5EB96C19}" presName="parentTextArrow" presStyleLbl="node1" presStyleIdx="0" presStyleCnt="0"/>
      <dgm:spPr/>
    </dgm:pt>
    <dgm:pt modelId="{6B7F8288-18EC-42B8-BDDE-44EE89CE0965}" type="pres">
      <dgm:prSet presAssocID="{58B659AC-F46D-4D57-A6B8-357B5EB96C19}" presName="arrow" presStyleLbl="alignNode1" presStyleIdx="3" presStyleCnt="7"/>
      <dgm:spPr/>
    </dgm:pt>
    <dgm:pt modelId="{EE017013-31A7-46F3-A1FB-30098300CC1C}" type="pres">
      <dgm:prSet presAssocID="{58B659AC-F46D-4D57-A6B8-357B5EB96C19}" presName="descendantArrow" presStyleLbl="bgAccFollowNode1" presStyleIdx="3" presStyleCnt="7" custScaleY="144955"/>
      <dgm:spPr/>
    </dgm:pt>
    <dgm:pt modelId="{398C0141-F9A2-4630-A2A8-15531C7FA001}" type="pres">
      <dgm:prSet presAssocID="{7117C540-8A81-487E-ACDE-5840FA0D1EF1}" presName="sp" presStyleCnt="0"/>
      <dgm:spPr/>
    </dgm:pt>
    <dgm:pt modelId="{782C9664-5540-4218-BB45-7591F010CC15}" type="pres">
      <dgm:prSet presAssocID="{7C5054B5-940D-4BD8-B03A-17AED86538BE}" presName="arrowAndChildren" presStyleCnt="0"/>
      <dgm:spPr/>
    </dgm:pt>
    <dgm:pt modelId="{41D52301-638F-40ED-8B0B-872C5121E6B1}" type="pres">
      <dgm:prSet presAssocID="{7C5054B5-940D-4BD8-B03A-17AED86538BE}" presName="parentTextArrow" presStyleLbl="node1" presStyleIdx="0" presStyleCnt="0"/>
      <dgm:spPr/>
    </dgm:pt>
    <dgm:pt modelId="{E6D527C4-56E5-4E86-A11B-24F105261AA8}" type="pres">
      <dgm:prSet presAssocID="{7C5054B5-940D-4BD8-B03A-17AED86538BE}" presName="arrow" presStyleLbl="alignNode1" presStyleIdx="4" presStyleCnt="7"/>
      <dgm:spPr/>
    </dgm:pt>
    <dgm:pt modelId="{6618EAE7-1CA6-48ED-82E2-9E2E8F91B2A5}" type="pres">
      <dgm:prSet presAssocID="{7C5054B5-940D-4BD8-B03A-17AED86538BE}" presName="descendantArrow" presStyleLbl="bgAccFollowNode1" presStyleIdx="4" presStyleCnt="7" custLinFactNeighborX="0" custLinFactNeighborY="-5256"/>
      <dgm:spPr/>
    </dgm:pt>
    <dgm:pt modelId="{705E4687-1180-4864-99EC-8CA6C48FFD4D}" type="pres">
      <dgm:prSet presAssocID="{FFCB9191-8CDF-4D57-AF77-0482C6CF78ED}" presName="sp" presStyleCnt="0"/>
      <dgm:spPr/>
    </dgm:pt>
    <dgm:pt modelId="{57F60CC9-CCCB-412E-B08A-438736FEC93C}" type="pres">
      <dgm:prSet presAssocID="{0B293396-6236-4B80-B770-014EEB8720CF}" presName="arrowAndChildren" presStyleCnt="0"/>
      <dgm:spPr/>
    </dgm:pt>
    <dgm:pt modelId="{57BADDAD-F5B4-478A-A836-3837DFEA2DC0}" type="pres">
      <dgm:prSet presAssocID="{0B293396-6236-4B80-B770-014EEB8720CF}" presName="parentTextArrow" presStyleLbl="node1" presStyleIdx="0" presStyleCnt="0"/>
      <dgm:spPr/>
    </dgm:pt>
    <dgm:pt modelId="{A3953519-D385-4469-813A-8A8493B6F68F}" type="pres">
      <dgm:prSet presAssocID="{0B293396-6236-4B80-B770-014EEB8720CF}" presName="arrow" presStyleLbl="alignNode1" presStyleIdx="5" presStyleCnt="7"/>
      <dgm:spPr/>
    </dgm:pt>
    <dgm:pt modelId="{B41A6333-7F42-45B4-A8F1-76C05AE2E015}" type="pres">
      <dgm:prSet presAssocID="{0B293396-6236-4B80-B770-014EEB8720CF}" presName="descendantArrow" presStyleLbl="bgAccFollowNode1" presStyleIdx="5" presStyleCnt="7"/>
      <dgm:spPr/>
    </dgm:pt>
    <dgm:pt modelId="{DF56F030-EA25-4A8F-9ACA-6E84AEEF9945}" type="pres">
      <dgm:prSet presAssocID="{02347C62-BD10-4677-B8DB-3A3C84C636EA}" presName="sp" presStyleCnt="0"/>
      <dgm:spPr/>
    </dgm:pt>
    <dgm:pt modelId="{A3855B6B-3F57-4A8A-BD67-0E1C29CEA865}" type="pres">
      <dgm:prSet presAssocID="{2D8CA062-029E-42B7-82F9-D7739751B262}" presName="arrowAndChildren" presStyleCnt="0"/>
      <dgm:spPr/>
    </dgm:pt>
    <dgm:pt modelId="{A55E32B4-1FD1-4A73-9C8B-A378A2C60D60}" type="pres">
      <dgm:prSet presAssocID="{2D8CA062-029E-42B7-82F9-D7739751B262}" presName="parentTextArrow" presStyleLbl="node1" presStyleIdx="0" presStyleCnt="0"/>
      <dgm:spPr/>
    </dgm:pt>
    <dgm:pt modelId="{EBCF5411-1C09-4C46-8F3E-53E10F7D7C8C}" type="pres">
      <dgm:prSet presAssocID="{2D8CA062-029E-42B7-82F9-D7739751B262}" presName="arrow" presStyleLbl="alignNode1" presStyleIdx="6" presStyleCnt="7"/>
      <dgm:spPr/>
    </dgm:pt>
    <dgm:pt modelId="{508AF62F-FA01-46C6-8ADA-CCA66A00675B}" type="pres">
      <dgm:prSet presAssocID="{2D8CA062-029E-42B7-82F9-D7739751B262}" presName="descendantArrow" presStyleLbl="bgAccFollowNode1" presStyleIdx="6" presStyleCnt="7"/>
      <dgm:spPr/>
    </dgm:pt>
  </dgm:ptLst>
  <dgm:cxnLst>
    <dgm:cxn modelId="{C6668001-1C8C-4394-AE78-763B06BBC19F}" srcId="{01C4FBE7-D158-4BBE-BE76-0087CD565A07}" destId="{AD84DDCD-33AA-400F-825C-8C78485191FE}" srcOrd="0" destOrd="0" parTransId="{9BB1F0EB-0A49-4C6C-872F-B9D4A8118F59}" sibTransId="{8EF40502-4153-4F0B-9276-ABAC2986F8B5}"/>
    <dgm:cxn modelId="{B2CF8708-EFDB-4769-B4CC-4D8C148F9D30}" type="presOf" srcId="{8FC01E5D-1ECD-4D88-BA1B-385382EFA74D}" destId="{8988ED75-5BD0-41E4-A97E-D4ED48E8E5A1}" srcOrd="0" destOrd="0" presId="urn:microsoft.com/office/officeart/2016/7/layout/VerticalDownArrowProcess"/>
    <dgm:cxn modelId="{BEA67D10-91BA-4926-9F76-22DD3183868F}" srcId="{58B659AC-F46D-4D57-A6B8-357B5EB96C19}" destId="{5E89829F-94AE-47D1-A6FE-C94131931DC8}" srcOrd="0" destOrd="0" parTransId="{2F6D0149-8C66-4543-ACD7-09A09FB45C32}" sibTransId="{1CFCD245-CE76-405A-9D3D-79AFEF80A358}"/>
    <dgm:cxn modelId="{E4DD8A19-7CF4-4F78-B580-6087BBA345C2}" type="presOf" srcId="{ECCFDD6F-1571-4723-802D-60C43CCC4EDD}" destId="{6618EAE7-1CA6-48ED-82E2-9E2E8F91B2A5}" srcOrd="0" destOrd="0" presId="urn:microsoft.com/office/officeart/2016/7/layout/VerticalDownArrowProcess"/>
    <dgm:cxn modelId="{47BB0927-E20E-4F05-925E-D6DFF76F9AE6}" type="presOf" srcId="{266EFB7C-ACF0-4F04-B249-0E3FFCF18243}" destId="{B81558EF-0BC2-4897-98B5-FCE16B586151}" srcOrd="0" destOrd="0" presId="urn:microsoft.com/office/officeart/2016/7/layout/VerticalDownArrowProcess"/>
    <dgm:cxn modelId="{22595829-DAC7-4316-9EE3-37EFC6F2F340}" type="presOf" srcId="{58B659AC-F46D-4D57-A6B8-357B5EB96C19}" destId="{6B7F8288-18EC-42B8-BDDE-44EE89CE0965}" srcOrd="1" destOrd="0" presId="urn:microsoft.com/office/officeart/2016/7/layout/VerticalDownArrowProcess"/>
    <dgm:cxn modelId="{B6C6173C-AB56-4A86-960F-8C88E4C65A89}" type="presOf" srcId="{EEE7996B-6137-4648-A41E-B6F32A0B2EF0}" destId="{2B27CF02-0FE5-4665-A5E7-8C8353ACBC46}" srcOrd="0" destOrd="0" presId="urn:microsoft.com/office/officeart/2016/7/layout/VerticalDownArrowProcess"/>
    <dgm:cxn modelId="{EEE40F40-7105-4104-951A-6846EA3F5B37}" type="presOf" srcId="{0B293396-6236-4B80-B770-014EEB8720CF}" destId="{57BADDAD-F5B4-478A-A836-3837DFEA2DC0}" srcOrd="0" destOrd="0" presId="urn:microsoft.com/office/officeart/2016/7/layout/VerticalDownArrowProcess"/>
    <dgm:cxn modelId="{1EBB2E61-D50C-4490-9EC8-1C7103900608}" srcId="{97BEF83C-26DF-4F91-961D-BADDDBB5BFF8}" destId="{8FC01E5D-1ECD-4D88-BA1B-385382EFA74D}" srcOrd="0" destOrd="0" parTransId="{FBADDC74-F846-45ED-A822-6D20063CA9E5}" sibTransId="{AA9E04CB-3265-4D93-8E2B-06616410FAC4}"/>
    <dgm:cxn modelId="{CB93BF62-E904-4013-A98B-92EFF8A919B5}" srcId="{7C5054B5-940D-4BD8-B03A-17AED86538BE}" destId="{ECCFDD6F-1571-4723-802D-60C43CCC4EDD}" srcOrd="0" destOrd="0" parTransId="{C9AACFA0-92B8-458B-A92C-1CBCA2AAF501}" sibTransId="{65AAC34E-13B0-41C0-8EC4-71AC23961911}"/>
    <dgm:cxn modelId="{E5DD9C64-0721-46E2-A43C-E6F8DFE7BF35}" type="presOf" srcId="{B6A89222-8603-4431-9506-AFF8779D7B40}" destId="{6C86C765-0E81-4C4D-8ED0-B4D37D7483AE}" srcOrd="0" destOrd="0" presId="urn:microsoft.com/office/officeart/2016/7/layout/VerticalDownArrowProcess"/>
    <dgm:cxn modelId="{08CB1E49-B799-46C7-A8B0-434A3274E8FA}" srcId="{B6A89222-8603-4431-9506-AFF8779D7B40}" destId="{7C5054B5-940D-4BD8-B03A-17AED86538BE}" srcOrd="2" destOrd="0" parTransId="{60F792EC-19BE-4BAC-A057-8AA05C20B72F}" sibTransId="{7117C540-8A81-487E-ACDE-5840FA0D1EF1}"/>
    <dgm:cxn modelId="{25E0074A-B010-4905-BD45-8491620A4D7A}" type="presOf" srcId="{7C5054B5-940D-4BD8-B03A-17AED86538BE}" destId="{E6D527C4-56E5-4E86-A11B-24F105261AA8}" srcOrd="1" destOrd="0" presId="urn:microsoft.com/office/officeart/2016/7/layout/VerticalDownArrowProcess"/>
    <dgm:cxn modelId="{984C106B-C8AA-4CF7-8893-9D95C6D5DD21}" type="presOf" srcId="{97BEF83C-26DF-4F91-961D-BADDDBB5BFF8}" destId="{688070DC-C934-42E0-BDBD-B317571BC1FA}" srcOrd="0" destOrd="0" presId="urn:microsoft.com/office/officeart/2016/7/layout/VerticalDownArrowProcess"/>
    <dgm:cxn modelId="{E3C90553-2DA0-480F-A100-2C64711E5CC1}" type="presOf" srcId="{D208C71A-BAC0-48EB-86BB-61A08FD3F0B9}" destId="{99E8BF11-B138-457D-9333-FC27310CC478}" srcOrd="0" destOrd="0" presId="urn:microsoft.com/office/officeart/2016/7/layout/VerticalDownArrowProcess"/>
    <dgm:cxn modelId="{50567254-8CFA-45BF-987D-0187F5B08833}" type="presOf" srcId="{2D8CA062-029E-42B7-82F9-D7739751B262}" destId="{A55E32B4-1FD1-4A73-9C8B-A378A2C60D60}" srcOrd="0" destOrd="0" presId="urn:microsoft.com/office/officeart/2016/7/layout/VerticalDownArrowProcess"/>
    <dgm:cxn modelId="{03A08257-B074-4D72-A9FB-2D20A3543D9E}" srcId="{B6A89222-8603-4431-9506-AFF8779D7B40}" destId="{EEE7996B-6137-4648-A41E-B6F32A0B2EF0}" srcOrd="4" destOrd="0" parTransId="{61DB9258-E37B-42D3-B7C3-C868FE6C83C8}" sibTransId="{87B65AAB-E892-4B7C-8D8F-6C82AAD9510C}"/>
    <dgm:cxn modelId="{F933F97F-DA7E-4653-876C-EE23461C327E}" type="presOf" srcId="{D4002513-0BAE-4658-AB8A-690BB2AC37FC}" destId="{71C318F7-6F6C-473E-AB25-A4814C4E96B7}" srcOrd="1" destOrd="0" presId="urn:microsoft.com/office/officeart/2016/7/layout/VerticalDownArrowProcess"/>
    <dgm:cxn modelId="{1B09DB80-8F89-4537-AA35-756962AEBF45}" srcId="{EEE7996B-6137-4648-A41E-B6F32A0B2EF0}" destId="{D208C71A-BAC0-48EB-86BB-61A08FD3F0B9}" srcOrd="0" destOrd="0" parTransId="{6E561E33-FD77-4851-B127-C341155B115B}" sibTransId="{0B0507F6-5FC2-4A71-BCF8-524515A197D9}"/>
    <dgm:cxn modelId="{C7AB8D83-E6E6-49BA-A64D-9A60250A6A6D}" type="presOf" srcId="{58B659AC-F46D-4D57-A6B8-357B5EB96C19}" destId="{E0749E53-58E7-4F72-9D07-65A59D9E6D0E}" srcOrd="0" destOrd="0" presId="urn:microsoft.com/office/officeart/2016/7/layout/VerticalDownArrowProcess"/>
    <dgm:cxn modelId="{CD56D685-C262-49A2-BD9E-80CEF2C06CD3}" type="presOf" srcId="{5E89829F-94AE-47D1-A6FE-C94131931DC8}" destId="{EE017013-31A7-46F3-A1FB-30098300CC1C}" srcOrd="0" destOrd="0" presId="urn:microsoft.com/office/officeart/2016/7/layout/VerticalDownArrowProcess"/>
    <dgm:cxn modelId="{A548DA8F-351C-4A84-9D0C-2412CA8C8E56}" srcId="{0B293396-6236-4B80-B770-014EEB8720CF}" destId="{01C4FBE7-D158-4BBE-BE76-0087CD565A07}" srcOrd="0" destOrd="0" parTransId="{BDBF2685-8BD1-4475-ACBD-0F082202A6C9}" sibTransId="{382B9161-55DC-4043-93C3-99424DD24C8F}"/>
    <dgm:cxn modelId="{56C75DA2-BF5E-4449-BD56-8265497C8E55}" srcId="{2D8CA062-029E-42B7-82F9-D7739751B262}" destId="{07840156-9B79-4BFF-A159-D693309445E6}" srcOrd="0" destOrd="0" parTransId="{C1F30CB0-2656-470F-93F1-D08BC76B36D9}" sibTransId="{FC6149FC-DCCF-4606-AD2D-194A7C8EA4FC}"/>
    <dgm:cxn modelId="{9FE2BEA5-9481-4C92-B516-895E525097BE}" type="presOf" srcId="{07840156-9B79-4BFF-A159-D693309445E6}" destId="{508AF62F-FA01-46C6-8ADA-CCA66A00675B}" srcOrd="0" destOrd="0" presId="urn:microsoft.com/office/officeart/2016/7/layout/VerticalDownArrowProcess"/>
    <dgm:cxn modelId="{5C78E0A5-CA8F-40A9-8739-965D26E78152}" type="presOf" srcId="{0B293396-6236-4B80-B770-014EEB8720CF}" destId="{A3953519-D385-4469-813A-8A8493B6F68F}" srcOrd="1" destOrd="0" presId="urn:microsoft.com/office/officeart/2016/7/layout/VerticalDownArrowProcess"/>
    <dgm:cxn modelId="{7E9192B1-BCF4-4684-9701-B9253A3DD2E9}" type="presOf" srcId="{AD84DDCD-33AA-400F-825C-8C78485191FE}" destId="{B41A6333-7F42-45B4-A8F1-76C05AE2E015}" srcOrd="0" destOrd="1" presId="urn:microsoft.com/office/officeart/2016/7/layout/VerticalDownArrowProcess"/>
    <dgm:cxn modelId="{463A38B9-2A67-42E7-8951-BF21385D4898}" type="presOf" srcId="{EEE7996B-6137-4648-A41E-B6F32A0B2EF0}" destId="{17B16998-5625-4B79-B44B-0BC706BC36A9}" srcOrd="1" destOrd="0" presId="urn:microsoft.com/office/officeart/2016/7/layout/VerticalDownArrowProcess"/>
    <dgm:cxn modelId="{991A82C0-4D23-4549-A942-DA43C379D85A}" srcId="{B6A89222-8603-4431-9506-AFF8779D7B40}" destId="{2D8CA062-029E-42B7-82F9-D7739751B262}" srcOrd="0" destOrd="0" parTransId="{0F11EC31-4069-4F64-80CB-93F68B276684}" sibTransId="{02347C62-BD10-4677-B8DB-3A3C84C636EA}"/>
    <dgm:cxn modelId="{8C22E1C3-EFEA-4803-8695-B2E2DA0F5AD2}" srcId="{B6A89222-8603-4431-9506-AFF8779D7B40}" destId="{0B293396-6236-4B80-B770-014EEB8720CF}" srcOrd="1" destOrd="0" parTransId="{5E787B4C-AE81-4597-B4A0-5BCBABF97312}" sibTransId="{FFCB9191-8CDF-4D57-AF77-0482C6CF78ED}"/>
    <dgm:cxn modelId="{68F162CE-4DD2-41F1-8E1E-4E0E16330C8F}" type="presOf" srcId="{01C4FBE7-D158-4BBE-BE76-0087CD565A07}" destId="{B41A6333-7F42-45B4-A8F1-76C05AE2E015}" srcOrd="0" destOrd="0" presId="urn:microsoft.com/office/officeart/2016/7/layout/VerticalDownArrowProcess"/>
    <dgm:cxn modelId="{A37666CE-4AC2-4F7C-8A20-A2734B4E7788}" srcId="{B6A89222-8603-4431-9506-AFF8779D7B40}" destId="{58B659AC-F46D-4D57-A6B8-357B5EB96C19}" srcOrd="3" destOrd="0" parTransId="{4A90309F-467F-459D-B6A0-FD91DF573CDF}" sibTransId="{56EF4508-DF2E-4C1F-86BC-30E25BF77593}"/>
    <dgm:cxn modelId="{3B1653D4-AA64-4D63-BC9C-135601F11D75}" srcId="{B6A89222-8603-4431-9506-AFF8779D7B40}" destId="{97BEF83C-26DF-4F91-961D-BADDDBB5BFF8}" srcOrd="6" destOrd="0" parTransId="{2C6CF91D-A863-4E00-AE56-76183EF9D614}" sibTransId="{99C789A8-B48D-4073-B333-10CE98A4E87C}"/>
    <dgm:cxn modelId="{18DD3CD6-33EF-40F2-8140-B451892C1F59}" type="presOf" srcId="{2D8CA062-029E-42B7-82F9-D7739751B262}" destId="{EBCF5411-1C09-4C46-8F3E-53E10F7D7C8C}" srcOrd="1" destOrd="0" presId="urn:microsoft.com/office/officeart/2016/7/layout/VerticalDownArrowProcess"/>
    <dgm:cxn modelId="{F524EBE7-CE8C-41AA-8FD2-F35D3C784937}" type="presOf" srcId="{D4002513-0BAE-4658-AB8A-690BB2AC37FC}" destId="{B365E04A-F761-4376-AC6E-626F6AA2F261}" srcOrd="0" destOrd="0" presId="urn:microsoft.com/office/officeart/2016/7/layout/VerticalDownArrowProcess"/>
    <dgm:cxn modelId="{EE09FBE8-4140-4D61-BC29-CB3051BE6DA0}" type="presOf" srcId="{7C5054B5-940D-4BD8-B03A-17AED86538BE}" destId="{41D52301-638F-40ED-8B0B-872C5121E6B1}" srcOrd="0" destOrd="0" presId="urn:microsoft.com/office/officeart/2016/7/layout/VerticalDownArrowProcess"/>
    <dgm:cxn modelId="{D8ECDEF9-A4AC-4F86-8884-9E8AB817F04C}" srcId="{B6A89222-8603-4431-9506-AFF8779D7B40}" destId="{D4002513-0BAE-4658-AB8A-690BB2AC37FC}" srcOrd="5" destOrd="0" parTransId="{2048BE3E-D9D9-42CD-9285-8A61D9AE09E7}" sibTransId="{369012BE-F82E-4D25-A6A4-594084379968}"/>
    <dgm:cxn modelId="{A1881BFB-9620-4895-BB92-36F46D4BF716}" srcId="{D4002513-0BAE-4658-AB8A-690BB2AC37FC}" destId="{266EFB7C-ACF0-4F04-B249-0E3FFCF18243}" srcOrd="0" destOrd="0" parTransId="{01D4719A-9E2C-45CE-8ECA-5984473431E0}" sibTransId="{920D38B8-A323-4226-9BED-785F197CBB9C}"/>
    <dgm:cxn modelId="{E987931B-B3C0-4A62-B16B-D6DF792C8B56}" type="presParOf" srcId="{6C86C765-0E81-4C4D-8ED0-B4D37D7483AE}" destId="{3317984E-C8BB-4B09-A8A0-DC02089E9C19}" srcOrd="0" destOrd="0" presId="urn:microsoft.com/office/officeart/2016/7/layout/VerticalDownArrowProcess"/>
    <dgm:cxn modelId="{72438067-ED49-4C5A-8CC4-4729F7FC8D05}" type="presParOf" srcId="{3317984E-C8BB-4B09-A8A0-DC02089E9C19}" destId="{688070DC-C934-42E0-BDBD-B317571BC1FA}" srcOrd="0" destOrd="0" presId="urn:microsoft.com/office/officeart/2016/7/layout/VerticalDownArrowProcess"/>
    <dgm:cxn modelId="{7C1D3F3F-8D2F-437A-A470-E9C48CC1A204}" type="presParOf" srcId="{3317984E-C8BB-4B09-A8A0-DC02089E9C19}" destId="{8988ED75-5BD0-41E4-A97E-D4ED48E8E5A1}" srcOrd="1" destOrd="0" presId="urn:microsoft.com/office/officeart/2016/7/layout/VerticalDownArrowProcess"/>
    <dgm:cxn modelId="{8B26EB2C-2720-4308-ADF1-3DAFB3E6828C}" type="presParOf" srcId="{6C86C765-0E81-4C4D-8ED0-B4D37D7483AE}" destId="{032DFF68-8D31-4F7C-9645-41AC231CDAF0}" srcOrd="1" destOrd="0" presId="urn:microsoft.com/office/officeart/2016/7/layout/VerticalDownArrowProcess"/>
    <dgm:cxn modelId="{FF07949B-73C2-4C2A-825F-1F123C15A08B}" type="presParOf" srcId="{6C86C765-0E81-4C4D-8ED0-B4D37D7483AE}" destId="{CADFC135-883E-470F-AA47-4B7980941B34}" srcOrd="2" destOrd="0" presId="urn:microsoft.com/office/officeart/2016/7/layout/VerticalDownArrowProcess"/>
    <dgm:cxn modelId="{953743F4-3F62-4B94-82CE-160982D6FB7C}" type="presParOf" srcId="{CADFC135-883E-470F-AA47-4B7980941B34}" destId="{B365E04A-F761-4376-AC6E-626F6AA2F261}" srcOrd="0" destOrd="0" presId="urn:microsoft.com/office/officeart/2016/7/layout/VerticalDownArrowProcess"/>
    <dgm:cxn modelId="{7726352F-FD91-431C-887F-46E2E5CE3B6B}" type="presParOf" srcId="{CADFC135-883E-470F-AA47-4B7980941B34}" destId="{71C318F7-6F6C-473E-AB25-A4814C4E96B7}" srcOrd="1" destOrd="0" presId="urn:microsoft.com/office/officeart/2016/7/layout/VerticalDownArrowProcess"/>
    <dgm:cxn modelId="{8AEE26F8-2829-4A2A-A3A9-F7549530B91B}" type="presParOf" srcId="{CADFC135-883E-470F-AA47-4B7980941B34}" destId="{B81558EF-0BC2-4897-98B5-FCE16B586151}" srcOrd="2" destOrd="0" presId="urn:microsoft.com/office/officeart/2016/7/layout/VerticalDownArrowProcess"/>
    <dgm:cxn modelId="{AC904855-EFDC-4735-9685-C502BF8D7F5E}" type="presParOf" srcId="{6C86C765-0E81-4C4D-8ED0-B4D37D7483AE}" destId="{39479435-C9CD-4F74-BB70-5757C7EE7E22}" srcOrd="3" destOrd="0" presId="urn:microsoft.com/office/officeart/2016/7/layout/VerticalDownArrowProcess"/>
    <dgm:cxn modelId="{6F21CDC8-C2F1-49CD-B183-DF0B33596B32}" type="presParOf" srcId="{6C86C765-0E81-4C4D-8ED0-B4D37D7483AE}" destId="{71B4E5F1-F00B-4EE1-9728-FE1C7D4F01DA}" srcOrd="4" destOrd="0" presId="urn:microsoft.com/office/officeart/2016/7/layout/VerticalDownArrowProcess"/>
    <dgm:cxn modelId="{F1E147E1-49D5-47D0-A4C5-7A6B1B7A5991}" type="presParOf" srcId="{71B4E5F1-F00B-4EE1-9728-FE1C7D4F01DA}" destId="{2B27CF02-0FE5-4665-A5E7-8C8353ACBC46}" srcOrd="0" destOrd="0" presId="urn:microsoft.com/office/officeart/2016/7/layout/VerticalDownArrowProcess"/>
    <dgm:cxn modelId="{8CB9D989-24CE-42EA-AE59-2AD3BF4260F6}" type="presParOf" srcId="{71B4E5F1-F00B-4EE1-9728-FE1C7D4F01DA}" destId="{17B16998-5625-4B79-B44B-0BC706BC36A9}" srcOrd="1" destOrd="0" presId="urn:microsoft.com/office/officeart/2016/7/layout/VerticalDownArrowProcess"/>
    <dgm:cxn modelId="{8EFA0556-8511-4F86-9921-B5FB3C0CC8FF}" type="presParOf" srcId="{71B4E5F1-F00B-4EE1-9728-FE1C7D4F01DA}" destId="{99E8BF11-B138-457D-9333-FC27310CC478}" srcOrd="2" destOrd="0" presId="urn:microsoft.com/office/officeart/2016/7/layout/VerticalDownArrowProcess"/>
    <dgm:cxn modelId="{E8EA1261-6B7D-49A3-A2F7-21F9CD69910D}" type="presParOf" srcId="{6C86C765-0E81-4C4D-8ED0-B4D37D7483AE}" destId="{4577313F-65F3-48B7-8D5B-CA9043D242E5}" srcOrd="5" destOrd="0" presId="urn:microsoft.com/office/officeart/2016/7/layout/VerticalDownArrowProcess"/>
    <dgm:cxn modelId="{E474F1A4-414A-4E15-B6BB-FC0D19F761E2}" type="presParOf" srcId="{6C86C765-0E81-4C4D-8ED0-B4D37D7483AE}" destId="{E4208B19-8B6C-4C0A-8B5A-DA9C3A4AD15B}" srcOrd="6" destOrd="0" presId="urn:microsoft.com/office/officeart/2016/7/layout/VerticalDownArrowProcess"/>
    <dgm:cxn modelId="{C74E8BCA-E250-40EB-A0DD-020EE0788DA7}" type="presParOf" srcId="{E4208B19-8B6C-4C0A-8B5A-DA9C3A4AD15B}" destId="{E0749E53-58E7-4F72-9D07-65A59D9E6D0E}" srcOrd="0" destOrd="0" presId="urn:microsoft.com/office/officeart/2016/7/layout/VerticalDownArrowProcess"/>
    <dgm:cxn modelId="{B65AA93E-EF4D-4484-8574-7F8E6700AEF5}" type="presParOf" srcId="{E4208B19-8B6C-4C0A-8B5A-DA9C3A4AD15B}" destId="{6B7F8288-18EC-42B8-BDDE-44EE89CE0965}" srcOrd="1" destOrd="0" presId="urn:microsoft.com/office/officeart/2016/7/layout/VerticalDownArrowProcess"/>
    <dgm:cxn modelId="{982DEEA4-248B-444B-AFFC-8C10C2447987}" type="presParOf" srcId="{E4208B19-8B6C-4C0A-8B5A-DA9C3A4AD15B}" destId="{EE017013-31A7-46F3-A1FB-30098300CC1C}" srcOrd="2" destOrd="0" presId="urn:microsoft.com/office/officeart/2016/7/layout/VerticalDownArrowProcess"/>
    <dgm:cxn modelId="{82DF85C8-01F6-48D7-A8B4-57878CC9010B}" type="presParOf" srcId="{6C86C765-0E81-4C4D-8ED0-B4D37D7483AE}" destId="{398C0141-F9A2-4630-A2A8-15531C7FA001}" srcOrd="7" destOrd="0" presId="urn:microsoft.com/office/officeart/2016/7/layout/VerticalDownArrowProcess"/>
    <dgm:cxn modelId="{41FB5E61-C833-4BA4-B839-364D6C1E6E01}" type="presParOf" srcId="{6C86C765-0E81-4C4D-8ED0-B4D37D7483AE}" destId="{782C9664-5540-4218-BB45-7591F010CC15}" srcOrd="8" destOrd="0" presId="urn:microsoft.com/office/officeart/2016/7/layout/VerticalDownArrowProcess"/>
    <dgm:cxn modelId="{7558A9F7-1AD8-48E4-8728-164446B51030}" type="presParOf" srcId="{782C9664-5540-4218-BB45-7591F010CC15}" destId="{41D52301-638F-40ED-8B0B-872C5121E6B1}" srcOrd="0" destOrd="0" presId="urn:microsoft.com/office/officeart/2016/7/layout/VerticalDownArrowProcess"/>
    <dgm:cxn modelId="{1F96A70A-E58D-474C-A40D-6CBD34E05A1D}" type="presParOf" srcId="{782C9664-5540-4218-BB45-7591F010CC15}" destId="{E6D527C4-56E5-4E86-A11B-24F105261AA8}" srcOrd="1" destOrd="0" presId="urn:microsoft.com/office/officeart/2016/7/layout/VerticalDownArrowProcess"/>
    <dgm:cxn modelId="{2C70BBDC-30EE-4393-A681-3D7A5849FE80}" type="presParOf" srcId="{782C9664-5540-4218-BB45-7591F010CC15}" destId="{6618EAE7-1CA6-48ED-82E2-9E2E8F91B2A5}" srcOrd="2" destOrd="0" presId="urn:microsoft.com/office/officeart/2016/7/layout/VerticalDownArrowProcess"/>
    <dgm:cxn modelId="{4072FDD6-D8F5-42C5-B14B-043405ECB429}" type="presParOf" srcId="{6C86C765-0E81-4C4D-8ED0-B4D37D7483AE}" destId="{705E4687-1180-4864-99EC-8CA6C48FFD4D}" srcOrd="9" destOrd="0" presId="urn:microsoft.com/office/officeart/2016/7/layout/VerticalDownArrowProcess"/>
    <dgm:cxn modelId="{80866465-5D1F-4ABC-9D44-B635D3135D18}" type="presParOf" srcId="{6C86C765-0E81-4C4D-8ED0-B4D37D7483AE}" destId="{57F60CC9-CCCB-412E-B08A-438736FEC93C}" srcOrd="10" destOrd="0" presId="urn:microsoft.com/office/officeart/2016/7/layout/VerticalDownArrowProcess"/>
    <dgm:cxn modelId="{ACC0B1D6-4AD4-4E4A-84A6-C2461688561F}" type="presParOf" srcId="{57F60CC9-CCCB-412E-B08A-438736FEC93C}" destId="{57BADDAD-F5B4-478A-A836-3837DFEA2DC0}" srcOrd="0" destOrd="0" presId="urn:microsoft.com/office/officeart/2016/7/layout/VerticalDownArrowProcess"/>
    <dgm:cxn modelId="{45185270-2A93-4C99-9DD8-9FC806FD13BD}" type="presParOf" srcId="{57F60CC9-CCCB-412E-B08A-438736FEC93C}" destId="{A3953519-D385-4469-813A-8A8493B6F68F}" srcOrd="1" destOrd="0" presId="urn:microsoft.com/office/officeart/2016/7/layout/VerticalDownArrowProcess"/>
    <dgm:cxn modelId="{6AD12F1F-0617-4766-9F5D-EAEB315AECEB}" type="presParOf" srcId="{57F60CC9-CCCB-412E-B08A-438736FEC93C}" destId="{B41A6333-7F42-45B4-A8F1-76C05AE2E015}" srcOrd="2" destOrd="0" presId="urn:microsoft.com/office/officeart/2016/7/layout/VerticalDownArrowProcess"/>
    <dgm:cxn modelId="{1B47BDDD-6A93-4876-AC5C-19BE65CD28B2}" type="presParOf" srcId="{6C86C765-0E81-4C4D-8ED0-B4D37D7483AE}" destId="{DF56F030-EA25-4A8F-9ACA-6E84AEEF9945}" srcOrd="11" destOrd="0" presId="urn:microsoft.com/office/officeart/2016/7/layout/VerticalDownArrowProcess"/>
    <dgm:cxn modelId="{6F378302-6BA4-46C9-8D90-3F9954FF85F5}" type="presParOf" srcId="{6C86C765-0E81-4C4D-8ED0-B4D37D7483AE}" destId="{A3855B6B-3F57-4A8A-BD67-0E1C29CEA865}" srcOrd="12" destOrd="0" presId="urn:microsoft.com/office/officeart/2016/7/layout/VerticalDownArrowProcess"/>
    <dgm:cxn modelId="{192828B5-CE60-441E-9925-8F6964C74DA4}" type="presParOf" srcId="{A3855B6B-3F57-4A8A-BD67-0E1C29CEA865}" destId="{A55E32B4-1FD1-4A73-9C8B-A378A2C60D60}" srcOrd="0" destOrd="0" presId="urn:microsoft.com/office/officeart/2016/7/layout/VerticalDownArrowProcess"/>
    <dgm:cxn modelId="{82B6F2CD-46BB-4561-ACC4-C718121C0691}" type="presParOf" srcId="{A3855B6B-3F57-4A8A-BD67-0E1C29CEA865}" destId="{EBCF5411-1C09-4C46-8F3E-53E10F7D7C8C}" srcOrd="1" destOrd="0" presId="urn:microsoft.com/office/officeart/2016/7/layout/VerticalDownArrowProcess"/>
    <dgm:cxn modelId="{75D1D302-09DF-496C-B6F8-450413C04FCB}" type="presParOf" srcId="{A3855B6B-3F57-4A8A-BD67-0E1C29CEA865}" destId="{508AF62F-FA01-46C6-8ADA-CCA66A00675B}"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F202E1-8426-46DE-811A-09D47BA6F89F}"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4C3C41D6-EA61-4C76-9F0B-56425D5641AF}">
      <dgm:prSet/>
      <dgm:spPr/>
      <dgm:t>
        <a:bodyPr/>
        <a:lstStyle/>
        <a:p>
          <a:r>
            <a:rPr lang="en-US" u="none"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SEPI CT Secure Storage of Medication and Other Substances Video</a:t>
          </a:r>
          <a:endParaRPr lang="en-US" u="none" dirty="0">
            <a:solidFill>
              <a:schemeClr val="tx1"/>
            </a:solidFill>
          </a:endParaRPr>
        </a:p>
      </dgm:t>
    </dgm:pt>
    <dgm:pt modelId="{C7BA2DD5-1620-46A9-AE4B-EDEC7104B8DD}" type="parTrans" cxnId="{0E9F3D21-F062-4EFA-B679-DBB4A942EF41}">
      <dgm:prSet/>
      <dgm:spPr/>
      <dgm:t>
        <a:bodyPr/>
        <a:lstStyle/>
        <a:p>
          <a:endParaRPr lang="en-US"/>
        </a:p>
      </dgm:t>
    </dgm:pt>
    <dgm:pt modelId="{235DADB7-5A05-456E-A785-DF7C60062ECC}" type="sibTrans" cxnId="{0E9F3D21-F062-4EFA-B679-DBB4A942EF41}">
      <dgm:prSet/>
      <dgm:spPr/>
      <dgm:t>
        <a:bodyPr/>
        <a:lstStyle/>
        <a:p>
          <a:endParaRPr lang="en-US"/>
        </a:p>
      </dgm:t>
    </dgm:pt>
    <dgm:pt modelId="{BC9F7F7A-DB40-4686-B698-CA259C520BFE}">
      <dgm:prSet/>
      <dgm:spPr/>
      <dgm:t>
        <a:bodyPr/>
        <a:lstStyle/>
        <a:p>
          <a:r>
            <a:rPr lang="en-US"/>
            <a:t>Keep cannabis, edibles, and substances stored out of sight and reach</a:t>
          </a:r>
        </a:p>
      </dgm:t>
    </dgm:pt>
    <dgm:pt modelId="{099957EA-A749-43DD-8AC9-1832F3445BB4}" type="parTrans" cxnId="{44AE88D9-6C84-477C-A609-D29617290C10}">
      <dgm:prSet/>
      <dgm:spPr/>
      <dgm:t>
        <a:bodyPr/>
        <a:lstStyle/>
        <a:p>
          <a:endParaRPr lang="en-US"/>
        </a:p>
      </dgm:t>
    </dgm:pt>
    <dgm:pt modelId="{B023AFA9-1A34-4A92-8486-8C6B4EE57DFC}" type="sibTrans" cxnId="{44AE88D9-6C84-477C-A609-D29617290C10}">
      <dgm:prSet/>
      <dgm:spPr/>
      <dgm:t>
        <a:bodyPr/>
        <a:lstStyle/>
        <a:p>
          <a:endParaRPr lang="en-US"/>
        </a:p>
      </dgm:t>
    </dgm:pt>
    <dgm:pt modelId="{428E1553-F4B1-4DFC-9FE1-633C05D58F67}">
      <dgm:prSet/>
      <dgm:spPr/>
      <dgm:t>
        <a:bodyPr/>
        <a:lstStyle/>
        <a:p>
          <a:r>
            <a:rPr lang="en-US" dirty="0"/>
            <a:t>Clean surfaces after use to reduce exposure risk: wipe tables, chairs, furniture, etc.</a:t>
          </a:r>
        </a:p>
      </dgm:t>
    </dgm:pt>
    <dgm:pt modelId="{08D0A4A4-6CCC-42C9-94D9-E2E62339A1E1}" type="parTrans" cxnId="{B027F933-5188-4F02-930D-3BD49F791A31}">
      <dgm:prSet/>
      <dgm:spPr/>
      <dgm:t>
        <a:bodyPr/>
        <a:lstStyle/>
        <a:p>
          <a:endParaRPr lang="en-US"/>
        </a:p>
      </dgm:t>
    </dgm:pt>
    <dgm:pt modelId="{DD4E9ED7-BFED-479B-A9C7-60522C0763B0}" type="sibTrans" cxnId="{B027F933-5188-4F02-930D-3BD49F791A31}">
      <dgm:prSet/>
      <dgm:spPr/>
      <dgm:t>
        <a:bodyPr/>
        <a:lstStyle/>
        <a:p>
          <a:endParaRPr lang="en-US"/>
        </a:p>
      </dgm:t>
    </dgm:pt>
    <dgm:pt modelId="{238EBCA9-096E-4D82-9B42-3226DAD6FFA0}">
      <dgm:prSet/>
      <dgm:spPr/>
      <dgm:t>
        <a:bodyPr/>
        <a:lstStyle/>
        <a:p>
          <a:r>
            <a:rPr lang="en-US"/>
            <a:t>Keep prescriptions in original containers</a:t>
          </a:r>
        </a:p>
      </dgm:t>
    </dgm:pt>
    <dgm:pt modelId="{627B289F-79DF-4FCC-BD92-A70BFDBC541E}" type="parTrans" cxnId="{D4896C6F-D8C2-456E-8196-E12A99B09302}">
      <dgm:prSet/>
      <dgm:spPr/>
      <dgm:t>
        <a:bodyPr/>
        <a:lstStyle/>
        <a:p>
          <a:endParaRPr lang="en-US"/>
        </a:p>
      </dgm:t>
    </dgm:pt>
    <dgm:pt modelId="{4A42796E-C367-4B71-ACF4-019DE0ECCD46}" type="sibTrans" cxnId="{D4896C6F-D8C2-456E-8196-E12A99B09302}">
      <dgm:prSet/>
      <dgm:spPr/>
      <dgm:t>
        <a:bodyPr/>
        <a:lstStyle/>
        <a:p>
          <a:endParaRPr lang="en-US"/>
        </a:p>
      </dgm:t>
    </dgm:pt>
    <dgm:pt modelId="{AF4405E6-A666-4D2C-B3AD-01457F806325}">
      <dgm:prSet/>
      <dgm:spPr/>
      <dgm:t>
        <a:bodyPr/>
        <a:lstStyle/>
        <a:p>
          <a:r>
            <a:rPr lang="en-US"/>
            <a:t>Lock medications and substances using lock bags, boxes or safes</a:t>
          </a:r>
        </a:p>
      </dgm:t>
    </dgm:pt>
    <dgm:pt modelId="{2103DF34-8566-4819-A7BB-59F09A2A5E57}" type="parTrans" cxnId="{0B7D99AF-AF08-4455-89DE-52C49DF16ACF}">
      <dgm:prSet/>
      <dgm:spPr/>
      <dgm:t>
        <a:bodyPr/>
        <a:lstStyle/>
        <a:p>
          <a:endParaRPr lang="en-US"/>
        </a:p>
      </dgm:t>
    </dgm:pt>
    <dgm:pt modelId="{83ABD13B-08C5-463D-A945-B32C92D8FD4E}" type="sibTrans" cxnId="{0B7D99AF-AF08-4455-89DE-52C49DF16ACF}">
      <dgm:prSet/>
      <dgm:spPr/>
      <dgm:t>
        <a:bodyPr/>
        <a:lstStyle/>
        <a:p>
          <a:endParaRPr lang="en-US"/>
        </a:p>
      </dgm:t>
    </dgm:pt>
    <dgm:pt modelId="{F319B2DA-7C8D-4157-A79F-C0BA2B8A18C3}">
      <dgm:prSet/>
      <dgm:spPr/>
      <dgm:t>
        <a:bodyPr/>
        <a:lstStyle/>
        <a:p>
          <a:r>
            <a:rPr lang="en-US"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Order medication lock boxes for your nonprofit (Limited supplies)</a:t>
          </a:r>
          <a:endParaRPr lang="en-US" dirty="0">
            <a:solidFill>
              <a:schemeClr val="tx1"/>
            </a:solidFill>
          </a:endParaRPr>
        </a:p>
      </dgm:t>
    </dgm:pt>
    <dgm:pt modelId="{A153C5E9-4853-4681-A0FB-F15483D73FFA}" type="parTrans" cxnId="{365FBBF3-EAAB-4D78-8B10-D510E1BFC8BE}">
      <dgm:prSet/>
      <dgm:spPr/>
      <dgm:t>
        <a:bodyPr/>
        <a:lstStyle/>
        <a:p>
          <a:endParaRPr lang="en-US"/>
        </a:p>
      </dgm:t>
    </dgm:pt>
    <dgm:pt modelId="{7B5D7E4B-D1EF-42E0-A97C-13C58271A831}" type="sibTrans" cxnId="{365FBBF3-EAAB-4D78-8B10-D510E1BFC8BE}">
      <dgm:prSet/>
      <dgm:spPr/>
      <dgm:t>
        <a:bodyPr/>
        <a:lstStyle/>
        <a:p>
          <a:endParaRPr lang="en-US"/>
        </a:p>
      </dgm:t>
    </dgm:pt>
    <dgm:pt modelId="{624A2EE0-DEFC-4F5C-A480-999BAE98F0A3}" type="pres">
      <dgm:prSet presAssocID="{A3F202E1-8426-46DE-811A-09D47BA6F89F}" presName="diagram" presStyleCnt="0">
        <dgm:presLayoutVars>
          <dgm:dir/>
          <dgm:resizeHandles val="exact"/>
        </dgm:presLayoutVars>
      </dgm:prSet>
      <dgm:spPr/>
    </dgm:pt>
    <dgm:pt modelId="{7D194610-5094-4BD5-B371-DD8E59888FA6}" type="pres">
      <dgm:prSet presAssocID="{4C3C41D6-EA61-4C76-9F0B-56425D5641AF}" presName="node" presStyleLbl="node1" presStyleIdx="0" presStyleCnt="6">
        <dgm:presLayoutVars>
          <dgm:bulletEnabled val="1"/>
        </dgm:presLayoutVars>
      </dgm:prSet>
      <dgm:spPr/>
    </dgm:pt>
    <dgm:pt modelId="{82344DC0-2688-4454-8134-5386D87869D4}" type="pres">
      <dgm:prSet presAssocID="{235DADB7-5A05-456E-A785-DF7C60062ECC}" presName="sibTrans" presStyleCnt="0"/>
      <dgm:spPr/>
    </dgm:pt>
    <dgm:pt modelId="{39852DD1-CFC3-4576-962D-A662A75BEEBA}" type="pres">
      <dgm:prSet presAssocID="{BC9F7F7A-DB40-4686-B698-CA259C520BFE}" presName="node" presStyleLbl="node1" presStyleIdx="1" presStyleCnt="6">
        <dgm:presLayoutVars>
          <dgm:bulletEnabled val="1"/>
        </dgm:presLayoutVars>
      </dgm:prSet>
      <dgm:spPr/>
    </dgm:pt>
    <dgm:pt modelId="{542A3AFE-051C-4BD5-8397-DBFDD13BF063}" type="pres">
      <dgm:prSet presAssocID="{B023AFA9-1A34-4A92-8486-8C6B4EE57DFC}" presName="sibTrans" presStyleCnt="0"/>
      <dgm:spPr/>
    </dgm:pt>
    <dgm:pt modelId="{4C139D66-B2A4-486A-8B16-DC82ECC7DDCC}" type="pres">
      <dgm:prSet presAssocID="{428E1553-F4B1-4DFC-9FE1-633C05D58F67}" presName="node" presStyleLbl="node1" presStyleIdx="2" presStyleCnt="6">
        <dgm:presLayoutVars>
          <dgm:bulletEnabled val="1"/>
        </dgm:presLayoutVars>
      </dgm:prSet>
      <dgm:spPr/>
    </dgm:pt>
    <dgm:pt modelId="{87F7BBAF-C499-4E79-82C4-62069BAAF2C0}" type="pres">
      <dgm:prSet presAssocID="{DD4E9ED7-BFED-479B-A9C7-60522C0763B0}" presName="sibTrans" presStyleCnt="0"/>
      <dgm:spPr/>
    </dgm:pt>
    <dgm:pt modelId="{187CD582-95A2-4633-9223-56B70C0ADACA}" type="pres">
      <dgm:prSet presAssocID="{238EBCA9-096E-4D82-9B42-3226DAD6FFA0}" presName="node" presStyleLbl="node1" presStyleIdx="3" presStyleCnt="6">
        <dgm:presLayoutVars>
          <dgm:bulletEnabled val="1"/>
        </dgm:presLayoutVars>
      </dgm:prSet>
      <dgm:spPr/>
    </dgm:pt>
    <dgm:pt modelId="{B16ED071-4751-4834-9414-1B1F07C35914}" type="pres">
      <dgm:prSet presAssocID="{4A42796E-C367-4B71-ACF4-019DE0ECCD46}" presName="sibTrans" presStyleCnt="0"/>
      <dgm:spPr/>
    </dgm:pt>
    <dgm:pt modelId="{585E03B9-E2F9-4378-AD92-16347DCFDB6C}" type="pres">
      <dgm:prSet presAssocID="{AF4405E6-A666-4D2C-B3AD-01457F806325}" presName="node" presStyleLbl="node1" presStyleIdx="4" presStyleCnt="6">
        <dgm:presLayoutVars>
          <dgm:bulletEnabled val="1"/>
        </dgm:presLayoutVars>
      </dgm:prSet>
      <dgm:spPr/>
    </dgm:pt>
    <dgm:pt modelId="{B8B22FDB-615A-449D-9779-AA085A888A3C}" type="pres">
      <dgm:prSet presAssocID="{83ABD13B-08C5-463D-A945-B32C92D8FD4E}" presName="sibTrans" presStyleCnt="0"/>
      <dgm:spPr/>
    </dgm:pt>
    <dgm:pt modelId="{B6EF6C53-9B28-4007-AA7B-60D0D3A1C9E0}" type="pres">
      <dgm:prSet presAssocID="{F319B2DA-7C8D-4157-A79F-C0BA2B8A18C3}" presName="node" presStyleLbl="node1" presStyleIdx="5" presStyleCnt="6">
        <dgm:presLayoutVars>
          <dgm:bulletEnabled val="1"/>
        </dgm:presLayoutVars>
      </dgm:prSet>
      <dgm:spPr/>
    </dgm:pt>
  </dgm:ptLst>
  <dgm:cxnLst>
    <dgm:cxn modelId="{C5811B00-B6CD-45CB-8279-5330D5DAA1A3}" type="presOf" srcId="{BC9F7F7A-DB40-4686-B698-CA259C520BFE}" destId="{39852DD1-CFC3-4576-962D-A662A75BEEBA}" srcOrd="0" destOrd="0" presId="urn:microsoft.com/office/officeart/2005/8/layout/default"/>
    <dgm:cxn modelId="{9884BF13-F1C5-4540-81C8-68156C15218C}" type="presOf" srcId="{428E1553-F4B1-4DFC-9FE1-633C05D58F67}" destId="{4C139D66-B2A4-486A-8B16-DC82ECC7DDCC}" srcOrd="0" destOrd="0" presId="urn:microsoft.com/office/officeart/2005/8/layout/default"/>
    <dgm:cxn modelId="{0E9F3D21-F062-4EFA-B679-DBB4A942EF41}" srcId="{A3F202E1-8426-46DE-811A-09D47BA6F89F}" destId="{4C3C41D6-EA61-4C76-9F0B-56425D5641AF}" srcOrd="0" destOrd="0" parTransId="{C7BA2DD5-1620-46A9-AE4B-EDEC7104B8DD}" sibTransId="{235DADB7-5A05-456E-A785-DF7C60062ECC}"/>
    <dgm:cxn modelId="{B027F933-5188-4F02-930D-3BD49F791A31}" srcId="{A3F202E1-8426-46DE-811A-09D47BA6F89F}" destId="{428E1553-F4B1-4DFC-9FE1-633C05D58F67}" srcOrd="2" destOrd="0" parTransId="{08D0A4A4-6CCC-42C9-94D9-E2E62339A1E1}" sibTransId="{DD4E9ED7-BFED-479B-A9C7-60522C0763B0}"/>
    <dgm:cxn modelId="{D4896C6F-D8C2-456E-8196-E12A99B09302}" srcId="{A3F202E1-8426-46DE-811A-09D47BA6F89F}" destId="{238EBCA9-096E-4D82-9B42-3226DAD6FFA0}" srcOrd="3" destOrd="0" parTransId="{627B289F-79DF-4FCC-BD92-A70BFDBC541E}" sibTransId="{4A42796E-C367-4B71-ACF4-019DE0ECCD46}"/>
    <dgm:cxn modelId="{3DEC4F50-C130-45F8-840C-6F1C839E1D92}" type="presOf" srcId="{AF4405E6-A666-4D2C-B3AD-01457F806325}" destId="{585E03B9-E2F9-4378-AD92-16347DCFDB6C}" srcOrd="0" destOrd="0" presId="urn:microsoft.com/office/officeart/2005/8/layout/default"/>
    <dgm:cxn modelId="{C33D5F97-5857-4C0F-B2F0-6462FECB6435}" type="presOf" srcId="{238EBCA9-096E-4D82-9B42-3226DAD6FFA0}" destId="{187CD582-95A2-4633-9223-56B70C0ADACA}" srcOrd="0" destOrd="0" presId="urn:microsoft.com/office/officeart/2005/8/layout/default"/>
    <dgm:cxn modelId="{FB6BDF9B-3F84-4ADD-8298-DA4C6ABB6EEC}" type="presOf" srcId="{F319B2DA-7C8D-4157-A79F-C0BA2B8A18C3}" destId="{B6EF6C53-9B28-4007-AA7B-60D0D3A1C9E0}" srcOrd="0" destOrd="0" presId="urn:microsoft.com/office/officeart/2005/8/layout/default"/>
    <dgm:cxn modelId="{99D5F69F-A59E-408B-AE7E-B945155D286C}" type="presOf" srcId="{4C3C41D6-EA61-4C76-9F0B-56425D5641AF}" destId="{7D194610-5094-4BD5-B371-DD8E59888FA6}" srcOrd="0" destOrd="0" presId="urn:microsoft.com/office/officeart/2005/8/layout/default"/>
    <dgm:cxn modelId="{0B7D99AF-AF08-4455-89DE-52C49DF16ACF}" srcId="{A3F202E1-8426-46DE-811A-09D47BA6F89F}" destId="{AF4405E6-A666-4D2C-B3AD-01457F806325}" srcOrd="4" destOrd="0" parTransId="{2103DF34-8566-4819-A7BB-59F09A2A5E57}" sibTransId="{83ABD13B-08C5-463D-A945-B32C92D8FD4E}"/>
    <dgm:cxn modelId="{44AE88D9-6C84-477C-A609-D29617290C10}" srcId="{A3F202E1-8426-46DE-811A-09D47BA6F89F}" destId="{BC9F7F7A-DB40-4686-B698-CA259C520BFE}" srcOrd="1" destOrd="0" parTransId="{099957EA-A749-43DD-8AC9-1832F3445BB4}" sibTransId="{B023AFA9-1A34-4A92-8486-8C6B4EE57DFC}"/>
    <dgm:cxn modelId="{574D38E9-5040-428A-BB99-66BED750061A}" type="presOf" srcId="{A3F202E1-8426-46DE-811A-09D47BA6F89F}" destId="{624A2EE0-DEFC-4F5C-A480-999BAE98F0A3}" srcOrd="0" destOrd="0" presId="urn:microsoft.com/office/officeart/2005/8/layout/default"/>
    <dgm:cxn modelId="{365FBBF3-EAAB-4D78-8B10-D510E1BFC8BE}" srcId="{A3F202E1-8426-46DE-811A-09D47BA6F89F}" destId="{F319B2DA-7C8D-4157-A79F-C0BA2B8A18C3}" srcOrd="5" destOrd="0" parTransId="{A153C5E9-4853-4681-A0FB-F15483D73FFA}" sibTransId="{7B5D7E4B-D1EF-42E0-A97C-13C58271A831}"/>
    <dgm:cxn modelId="{2E6E0332-7A4A-4D56-9BC8-0D233EB919A9}" type="presParOf" srcId="{624A2EE0-DEFC-4F5C-A480-999BAE98F0A3}" destId="{7D194610-5094-4BD5-B371-DD8E59888FA6}" srcOrd="0" destOrd="0" presId="urn:microsoft.com/office/officeart/2005/8/layout/default"/>
    <dgm:cxn modelId="{A8593D63-5EDE-4B8D-BCDE-041879002C9A}" type="presParOf" srcId="{624A2EE0-DEFC-4F5C-A480-999BAE98F0A3}" destId="{82344DC0-2688-4454-8134-5386D87869D4}" srcOrd="1" destOrd="0" presId="urn:microsoft.com/office/officeart/2005/8/layout/default"/>
    <dgm:cxn modelId="{64270B23-9E9B-4FE2-AD4D-8E6806EE64F9}" type="presParOf" srcId="{624A2EE0-DEFC-4F5C-A480-999BAE98F0A3}" destId="{39852DD1-CFC3-4576-962D-A662A75BEEBA}" srcOrd="2" destOrd="0" presId="urn:microsoft.com/office/officeart/2005/8/layout/default"/>
    <dgm:cxn modelId="{6765EB3D-D5C2-4A6E-BCD7-EF4F466A07A1}" type="presParOf" srcId="{624A2EE0-DEFC-4F5C-A480-999BAE98F0A3}" destId="{542A3AFE-051C-4BD5-8397-DBFDD13BF063}" srcOrd="3" destOrd="0" presId="urn:microsoft.com/office/officeart/2005/8/layout/default"/>
    <dgm:cxn modelId="{8770372A-80B0-40DE-AB46-C4B370B8A578}" type="presParOf" srcId="{624A2EE0-DEFC-4F5C-A480-999BAE98F0A3}" destId="{4C139D66-B2A4-486A-8B16-DC82ECC7DDCC}" srcOrd="4" destOrd="0" presId="urn:microsoft.com/office/officeart/2005/8/layout/default"/>
    <dgm:cxn modelId="{BD5A852F-D022-4E5F-BD94-B6C263D59EF4}" type="presParOf" srcId="{624A2EE0-DEFC-4F5C-A480-999BAE98F0A3}" destId="{87F7BBAF-C499-4E79-82C4-62069BAAF2C0}" srcOrd="5" destOrd="0" presId="urn:microsoft.com/office/officeart/2005/8/layout/default"/>
    <dgm:cxn modelId="{9C25FBF2-448A-4AE7-9799-E56072521DD2}" type="presParOf" srcId="{624A2EE0-DEFC-4F5C-A480-999BAE98F0A3}" destId="{187CD582-95A2-4633-9223-56B70C0ADACA}" srcOrd="6" destOrd="0" presId="urn:microsoft.com/office/officeart/2005/8/layout/default"/>
    <dgm:cxn modelId="{F7950658-DFF2-498E-9B9F-8F9B40483D97}" type="presParOf" srcId="{624A2EE0-DEFC-4F5C-A480-999BAE98F0A3}" destId="{B16ED071-4751-4834-9414-1B1F07C35914}" srcOrd="7" destOrd="0" presId="urn:microsoft.com/office/officeart/2005/8/layout/default"/>
    <dgm:cxn modelId="{CE0BBF06-BA11-40EB-ADA3-33D8E64EAB5C}" type="presParOf" srcId="{624A2EE0-DEFC-4F5C-A480-999BAE98F0A3}" destId="{585E03B9-E2F9-4378-AD92-16347DCFDB6C}" srcOrd="8" destOrd="0" presId="urn:microsoft.com/office/officeart/2005/8/layout/default"/>
    <dgm:cxn modelId="{E86A87E8-609D-421A-89CF-2D42E743C16A}" type="presParOf" srcId="{624A2EE0-DEFC-4F5C-A480-999BAE98F0A3}" destId="{B8B22FDB-615A-449D-9779-AA085A888A3C}" srcOrd="9" destOrd="0" presId="urn:microsoft.com/office/officeart/2005/8/layout/default"/>
    <dgm:cxn modelId="{B321CF96-9FC9-46A0-AE95-0DD0B2559B71}" type="presParOf" srcId="{624A2EE0-DEFC-4F5C-A480-999BAE98F0A3}" destId="{B6EF6C53-9B28-4007-AA7B-60D0D3A1C9E0}" srcOrd="1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541DD-8B22-410C-8BD9-0C406A214C49}">
      <dsp:nvSpPr>
        <dsp:cNvPr id="0" name=""/>
        <dsp:cNvSpPr/>
      </dsp:nvSpPr>
      <dsp:spPr>
        <a:xfrm>
          <a:off x="1090601" y="636502"/>
          <a:ext cx="871416" cy="71"/>
        </a:xfrm>
        <a:prstGeom prst="rect">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E11CB90-A04E-4F35-AA1A-FF4226F20A4B}">
      <dsp:nvSpPr>
        <dsp:cNvPr id="0" name=""/>
        <dsp:cNvSpPr/>
      </dsp:nvSpPr>
      <dsp:spPr>
        <a:xfrm>
          <a:off x="2014302" y="563339"/>
          <a:ext cx="100212" cy="188225"/>
        </a:xfrm>
        <a:prstGeom prst="chevron">
          <a:avLst>
            <a:gd name="adj" fmla="val 90000"/>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C6CF77C-9995-48CB-875C-9B15ED4444F3}">
      <dsp:nvSpPr>
        <dsp:cNvPr id="0" name=""/>
        <dsp:cNvSpPr/>
      </dsp:nvSpPr>
      <dsp:spPr>
        <a:xfrm>
          <a:off x="541623" y="196488"/>
          <a:ext cx="880100" cy="880100"/>
        </a:xfrm>
        <a:prstGeom prst="ellips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w="9525" cap="rnd" cmpd="sng" algn="ctr">
          <a:solidFill>
            <a:schemeClr val="accent3">
              <a:shade val="8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4153" tIns="34153" rIns="34153" bIns="34153" numCol="1" spcCol="1270" anchor="t" anchorCtr="0">
          <a:noAutofit/>
        </a:bodyPr>
        <a:lstStyle/>
        <a:p>
          <a:pPr marL="0" lvl="0" indent="0" algn="ctr" defTabSz="1733550">
            <a:lnSpc>
              <a:spcPct val="90000"/>
            </a:lnSpc>
            <a:spcBef>
              <a:spcPct val="0"/>
            </a:spcBef>
            <a:spcAft>
              <a:spcPct val="35000"/>
            </a:spcAft>
            <a:buNone/>
          </a:pPr>
          <a:r>
            <a:rPr lang="en-US" sz="3900" kern="1200" dirty="0"/>
            <a:t>1</a:t>
          </a:r>
        </a:p>
      </dsp:txBody>
      <dsp:txXfrm>
        <a:off x="670511" y="325376"/>
        <a:ext cx="622324" cy="622324"/>
      </dsp:txXfrm>
    </dsp:sp>
    <dsp:sp modelId="{4381457F-8379-46E8-848A-D76A8F14E2B4}">
      <dsp:nvSpPr>
        <dsp:cNvPr id="0" name=""/>
        <dsp:cNvSpPr/>
      </dsp:nvSpPr>
      <dsp:spPr>
        <a:xfrm>
          <a:off x="1330" y="1242188"/>
          <a:ext cx="1960687" cy="1965600"/>
        </a:xfrm>
        <a:prstGeom prst="upArrowCallout">
          <a:avLst>
            <a:gd name="adj1" fmla="val 50000"/>
            <a:gd name="adj2" fmla="val 20000"/>
            <a:gd name="adj3" fmla="val 20000"/>
            <a:gd name="adj4" fmla="val 100000"/>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4661" tIns="165100" rIns="154661" bIns="165100" numCol="1" spcCol="1270" anchor="t" anchorCtr="0">
          <a:noAutofit/>
        </a:bodyPr>
        <a:lstStyle/>
        <a:p>
          <a:pPr marL="0" lvl="0" indent="0" algn="l" defTabSz="622300">
            <a:lnSpc>
              <a:spcPct val="90000"/>
            </a:lnSpc>
            <a:spcBef>
              <a:spcPct val="0"/>
            </a:spcBef>
            <a:spcAft>
              <a:spcPct val="35000"/>
            </a:spcAft>
            <a:buNone/>
          </a:pPr>
          <a:r>
            <a:rPr lang="en-US" sz="1400" kern="1200" dirty="0"/>
            <a:t>Discuss CAPTA and CARA legislation and how it impacts birthing persons and families</a:t>
          </a:r>
        </a:p>
      </dsp:txBody>
      <dsp:txXfrm>
        <a:off x="1330" y="1634325"/>
        <a:ext cx="1960687" cy="1573463"/>
      </dsp:txXfrm>
    </dsp:sp>
    <dsp:sp modelId="{552BE029-5E85-4FC1-BC3E-2AADA0574EC5}">
      <dsp:nvSpPr>
        <dsp:cNvPr id="0" name=""/>
        <dsp:cNvSpPr/>
      </dsp:nvSpPr>
      <dsp:spPr>
        <a:xfrm>
          <a:off x="2179872" y="636502"/>
          <a:ext cx="1960687" cy="72"/>
        </a:xfrm>
        <a:prstGeom prst="rect">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B43A73-6491-4CDF-9ACC-7402DF9B164E}">
      <dsp:nvSpPr>
        <dsp:cNvPr id="0" name=""/>
        <dsp:cNvSpPr/>
      </dsp:nvSpPr>
      <dsp:spPr>
        <a:xfrm>
          <a:off x="4192844" y="563339"/>
          <a:ext cx="100212" cy="188225"/>
        </a:xfrm>
        <a:prstGeom prst="chevron">
          <a:avLst>
            <a:gd name="adj" fmla="val 90000"/>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F665878-3121-46CD-813E-8D49A1D9E3FD}">
      <dsp:nvSpPr>
        <dsp:cNvPr id="0" name=""/>
        <dsp:cNvSpPr/>
      </dsp:nvSpPr>
      <dsp:spPr>
        <a:xfrm>
          <a:off x="2720165" y="196488"/>
          <a:ext cx="880100" cy="880100"/>
        </a:xfrm>
        <a:prstGeom prst="ellips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w="9525" cap="rnd" cmpd="sng" algn="ctr">
          <a:solidFill>
            <a:schemeClr val="accent3">
              <a:shade val="8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4153" tIns="34153" rIns="34153" bIns="34153"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49053" y="325376"/>
        <a:ext cx="622324" cy="622324"/>
      </dsp:txXfrm>
    </dsp:sp>
    <dsp:sp modelId="{BFC054D1-1ACA-4898-AB7B-3791AF077E83}">
      <dsp:nvSpPr>
        <dsp:cNvPr id="0" name=""/>
        <dsp:cNvSpPr/>
      </dsp:nvSpPr>
      <dsp:spPr>
        <a:xfrm>
          <a:off x="2172009" y="1242188"/>
          <a:ext cx="1960687" cy="1965600"/>
        </a:xfrm>
        <a:prstGeom prst="upArrowCallout">
          <a:avLst>
            <a:gd name="adj1" fmla="val 50000"/>
            <a:gd name="adj2" fmla="val 20000"/>
            <a:gd name="adj3" fmla="val 20000"/>
            <a:gd name="adj4" fmla="val 100000"/>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4661" tIns="165100" rIns="154661" bIns="165100" numCol="1" spcCol="1270" anchor="t" anchorCtr="0">
          <a:noAutofit/>
        </a:bodyPr>
        <a:lstStyle/>
        <a:p>
          <a:pPr marL="0" lvl="0" indent="0" algn="l" defTabSz="577850">
            <a:lnSpc>
              <a:spcPct val="90000"/>
            </a:lnSpc>
            <a:spcBef>
              <a:spcPct val="0"/>
            </a:spcBef>
            <a:spcAft>
              <a:spcPct val="35000"/>
            </a:spcAft>
            <a:buNone/>
          </a:pPr>
          <a:r>
            <a:rPr lang="en-US" sz="1300" kern="1200" dirty="0"/>
            <a:t>Discuss the difference between a DCF report and a DCF notification </a:t>
          </a:r>
        </a:p>
      </dsp:txBody>
      <dsp:txXfrm>
        <a:off x="2172009" y="1634325"/>
        <a:ext cx="1960687" cy="1573463"/>
      </dsp:txXfrm>
    </dsp:sp>
    <dsp:sp modelId="{D5E0E093-CF88-4776-AAA6-5B0208D725FC}">
      <dsp:nvSpPr>
        <dsp:cNvPr id="0" name=""/>
        <dsp:cNvSpPr/>
      </dsp:nvSpPr>
      <dsp:spPr>
        <a:xfrm>
          <a:off x="4358414" y="636502"/>
          <a:ext cx="1960687" cy="72"/>
        </a:xfrm>
        <a:prstGeom prst="rect">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903C3BA-55EE-4B83-ADDA-0BF45E1212D0}">
      <dsp:nvSpPr>
        <dsp:cNvPr id="0" name=""/>
        <dsp:cNvSpPr/>
      </dsp:nvSpPr>
      <dsp:spPr>
        <a:xfrm>
          <a:off x="6371386" y="563339"/>
          <a:ext cx="100212" cy="188226"/>
        </a:xfrm>
        <a:prstGeom prst="chevron">
          <a:avLst>
            <a:gd name="adj" fmla="val 90000"/>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0269745-CD2C-42FA-B734-FAD7BC76392A}">
      <dsp:nvSpPr>
        <dsp:cNvPr id="0" name=""/>
        <dsp:cNvSpPr/>
      </dsp:nvSpPr>
      <dsp:spPr>
        <a:xfrm>
          <a:off x="4898707" y="196488"/>
          <a:ext cx="880100" cy="880100"/>
        </a:xfrm>
        <a:prstGeom prst="ellips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w="9525" cap="rnd" cmpd="sng" algn="ctr">
          <a:solidFill>
            <a:schemeClr val="accent3">
              <a:shade val="8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4153" tIns="34153" rIns="34153" bIns="34153" numCol="1" spcCol="1270" anchor="ctr" anchorCtr="0">
          <a:noAutofit/>
        </a:bodyPr>
        <a:lstStyle/>
        <a:p>
          <a:pPr marL="0" lvl="0" indent="0" algn="ctr" defTabSz="1733550">
            <a:lnSpc>
              <a:spcPct val="90000"/>
            </a:lnSpc>
            <a:spcBef>
              <a:spcPct val="0"/>
            </a:spcBef>
            <a:spcAft>
              <a:spcPct val="35000"/>
            </a:spcAft>
            <a:buNone/>
          </a:pPr>
          <a:r>
            <a:rPr lang="en-US" sz="3900" kern="1200" dirty="0"/>
            <a:t>3</a:t>
          </a:r>
        </a:p>
      </dsp:txBody>
      <dsp:txXfrm>
        <a:off x="5027595" y="325376"/>
        <a:ext cx="622324" cy="622324"/>
      </dsp:txXfrm>
    </dsp:sp>
    <dsp:sp modelId="{0D03835B-3421-4B04-9EBB-076DEDB69A3D}">
      <dsp:nvSpPr>
        <dsp:cNvPr id="0" name=""/>
        <dsp:cNvSpPr/>
      </dsp:nvSpPr>
      <dsp:spPr>
        <a:xfrm>
          <a:off x="4358414" y="1242188"/>
          <a:ext cx="1960687" cy="1965600"/>
        </a:xfrm>
        <a:prstGeom prst="upArrowCallout">
          <a:avLst>
            <a:gd name="adj1" fmla="val 50000"/>
            <a:gd name="adj2" fmla="val 20000"/>
            <a:gd name="adj3" fmla="val 20000"/>
            <a:gd name="adj4" fmla="val 100000"/>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4661" tIns="165100" rIns="154661" bIns="165100" numCol="1" spcCol="1270" anchor="t" anchorCtr="0">
          <a:noAutofit/>
        </a:bodyPr>
        <a:lstStyle/>
        <a:p>
          <a:pPr marL="0" lvl="0" indent="0" algn="l" defTabSz="577850">
            <a:lnSpc>
              <a:spcPct val="90000"/>
            </a:lnSpc>
            <a:spcBef>
              <a:spcPct val="0"/>
            </a:spcBef>
            <a:spcAft>
              <a:spcPct val="35000"/>
            </a:spcAft>
            <a:buNone/>
          </a:pPr>
          <a:r>
            <a:rPr lang="en-US" sz="1300" kern="1200" dirty="0"/>
            <a:t>Understand the role of stigma in creating barriers to accessing healthcare</a:t>
          </a:r>
        </a:p>
      </dsp:txBody>
      <dsp:txXfrm>
        <a:off x="4358414" y="1634325"/>
        <a:ext cx="1960687" cy="1573463"/>
      </dsp:txXfrm>
    </dsp:sp>
    <dsp:sp modelId="{13FB7450-38C4-435D-B725-513BC6E4AC3B}">
      <dsp:nvSpPr>
        <dsp:cNvPr id="0" name=""/>
        <dsp:cNvSpPr/>
      </dsp:nvSpPr>
      <dsp:spPr>
        <a:xfrm>
          <a:off x="6536955" y="636502"/>
          <a:ext cx="1960687" cy="72"/>
        </a:xfrm>
        <a:prstGeom prst="rect">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41F5D5B-0D56-4722-BF50-EEF7CA9B22CF}">
      <dsp:nvSpPr>
        <dsp:cNvPr id="0" name=""/>
        <dsp:cNvSpPr/>
      </dsp:nvSpPr>
      <dsp:spPr>
        <a:xfrm>
          <a:off x="8549928" y="563339"/>
          <a:ext cx="100212" cy="188226"/>
        </a:xfrm>
        <a:prstGeom prst="chevron">
          <a:avLst>
            <a:gd name="adj" fmla="val 90000"/>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6834E05-D0CE-4F0F-9013-5B845807189C}">
      <dsp:nvSpPr>
        <dsp:cNvPr id="0" name=""/>
        <dsp:cNvSpPr/>
      </dsp:nvSpPr>
      <dsp:spPr>
        <a:xfrm>
          <a:off x="7077249" y="196488"/>
          <a:ext cx="880100" cy="880100"/>
        </a:xfrm>
        <a:prstGeom prst="ellips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w="9525" cap="rnd" cmpd="sng" algn="ctr">
          <a:solidFill>
            <a:schemeClr val="accent3">
              <a:shade val="8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4153" tIns="34153" rIns="34153" bIns="34153" numCol="1" spcCol="1270" anchor="ctr" anchorCtr="0">
          <a:noAutofit/>
        </a:bodyPr>
        <a:lstStyle/>
        <a:p>
          <a:pPr marL="0" lvl="0" indent="0" algn="ctr" defTabSz="1733550">
            <a:lnSpc>
              <a:spcPct val="90000"/>
            </a:lnSpc>
            <a:spcBef>
              <a:spcPct val="0"/>
            </a:spcBef>
            <a:spcAft>
              <a:spcPct val="35000"/>
            </a:spcAft>
            <a:buNone/>
          </a:pPr>
          <a:r>
            <a:rPr lang="en-US" sz="3900" kern="1200" dirty="0"/>
            <a:t>4</a:t>
          </a:r>
        </a:p>
      </dsp:txBody>
      <dsp:txXfrm>
        <a:off x="7206137" y="325376"/>
        <a:ext cx="622324" cy="622324"/>
      </dsp:txXfrm>
    </dsp:sp>
    <dsp:sp modelId="{F03587EB-4056-42AC-8B92-28C3AD43F231}">
      <dsp:nvSpPr>
        <dsp:cNvPr id="0" name=""/>
        <dsp:cNvSpPr/>
      </dsp:nvSpPr>
      <dsp:spPr>
        <a:xfrm>
          <a:off x="6536955" y="1242188"/>
          <a:ext cx="1960687" cy="1965600"/>
        </a:xfrm>
        <a:prstGeom prst="upArrowCallout">
          <a:avLst>
            <a:gd name="adj1" fmla="val 50000"/>
            <a:gd name="adj2" fmla="val 20000"/>
            <a:gd name="adj3" fmla="val 20000"/>
            <a:gd name="adj4" fmla="val 100000"/>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4661" tIns="165100" rIns="154661" bIns="165100" numCol="1" spcCol="1270" anchor="t" anchorCtr="0">
          <a:noAutofit/>
        </a:bodyPr>
        <a:lstStyle/>
        <a:p>
          <a:pPr marL="0" lvl="0" indent="0" algn="l" defTabSz="577850">
            <a:lnSpc>
              <a:spcPct val="90000"/>
            </a:lnSpc>
            <a:spcBef>
              <a:spcPct val="0"/>
            </a:spcBef>
            <a:spcAft>
              <a:spcPct val="35000"/>
            </a:spcAft>
            <a:buNone/>
          </a:pPr>
          <a:r>
            <a:rPr lang="en-US" sz="1300" kern="1200" dirty="0"/>
            <a:t>Understand how to develop a Family Care Plan collaboratively with patients</a:t>
          </a:r>
        </a:p>
        <a:p>
          <a:pPr marL="0" lvl="0" indent="0" algn="l" defTabSz="577850">
            <a:lnSpc>
              <a:spcPct val="90000"/>
            </a:lnSpc>
            <a:spcBef>
              <a:spcPct val="0"/>
            </a:spcBef>
            <a:spcAft>
              <a:spcPct val="35000"/>
            </a:spcAft>
            <a:buNone/>
          </a:pPr>
          <a:endParaRPr lang="en-US" sz="1300" kern="1200" dirty="0"/>
        </a:p>
      </dsp:txBody>
      <dsp:txXfrm>
        <a:off x="6536955" y="1634325"/>
        <a:ext cx="1960687" cy="1573463"/>
      </dsp:txXfrm>
    </dsp:sp>
    <dsp:sp modelId="{0D73A67C-7D4F-4ACA-8A65-AC5357B3168D}">
      <dsp:nvSpPr>
        <dsp:cNvPr id="0" name=""/>
        <dsp:cNvSpPr/>
      </dsp:nvSpPr>
      <dsp:spPr>
        <a:xfrm>
          <a:off x="8715497" y="636502"/>
          <a:ext cx="980343" cy="72"/>
        </a:xfrm>
        <a:prstGeom prst="rect">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0BFA923-5C6D-4222-9E55-3549A80B373A}">
      <dsp:nvSpPr>
        <dsp:cNvPr id="0" name=""/>
        <dsp:cNvSpPr/>
      </dsp:nvSpPr>
      <dsp:spPr>
        <a:xfrm>
          <a:off x="9255791" y="196488"/>
          <a:ext cx="880100" cy="880100"/>
        </a:xfrm>
        <a:prstGeom prst="ellips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w="9525" cap="rnd" cmpd="sng" algn="ctr">
          <a:solidFill>
            <a:schemeClr val="accent3">
              <a:shade val="8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4153" tIns="34153" rIns="34153" bIns="34153" numCol="1" spcCol="1270" anchor="ctr" anchorCtr="0">
          <a:noAutofit/>
        </a:bodyPr>
        <a:lstStyle/>
        <a:p>
          <a:pPr marL="0" lvl="0" indent="0" algn="ctr" defTabSz="1733550">
            <a:lnSpc>
              <a:spcPct val="90000"/>
            </a:lnSpc>
            <a:spcBef>
              <a:spcPct val="0"/>
            </a:spcBef>
            <a:spcAft>
              <a:spcPct val="35000"/>
            </a:spcAft>
            <a:buNone/>
          </a:pPr>
          <a:r>
            <a:rPr lang="en-US" sz="3900" kern="1200" dirty="0"/>
            <a:t>5</a:t>
          </a:r>
        </a:p>
      </dsp:txBody>
      <dsp:txXfrm>
        <a:off x="9384679" y="325376"/>
        <a:ext cx="622324" cy="622324"/>
      </dsp:txXfrm>
    </dsp:sp>
    <dsp:sp modelId="{49838F2A-43A7-4836-AFB6-C6DC028532FF}">
      <dsp:nvSpPr>
        <dsp:cNvPr id="0" name=""/>
        <dsp:cNvSpPr/>
      </dsp:nvSpPr>
      <dsp:spPr>
        <a:xfrm>
          <a:off x="8715497" y="1242188"/>
          <a:ext cx="1960687" cy="1965600"/>
        </a:xfrm>
        <a:prstGeom prst="upArrowCallout">
          <a:avLst>
            <a:gd name="adj1" fmla="val 50000"/>
            <a:gd name="adj2" fmla="val 20000"/>
            <a:gd name="adj3" fmla="val 20000"/>
            <a:gd name="adj4" fmla="val 100000"/>
          </a:avLst>
        </a:prstGeom>
        <a:solidFill>
          <a:schemeClr val="lt1">
            <a:alpha val="90000"/>
            <a:tint val="40000"/>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4661" tIns="165100" rIns="154661" bIns="165100" numCol="1" spcCol="1270" anchor="t" anchorCtr="0">
          <a:noAutofit/>
        </a:bodyPr>
        <a:lstStyle/>
        <a:p>
          <a:pPr marL="0" lvl="0" indent="0" algn="l" defTabSz="577850">
            <a:lnSpc>
              <a:spcPct val="90000"/>
            </a:lnSpc>
            <a:spcBef>
              <a:spcPct val="0"/>
            </a:spcBef>
            <a:spcAft>
              <a:spcPct val="35000"/>
            </a:spcAft>
            <a:buNone/>
          </a:pPr>
          <a:r>
            <a:rPr lang="en-US" sz="1300" kern="1200" dirty="0"/>
            <a:t>Identify resources that are critical to developing a comprehensive Family Care Plan</a:t>
          </a:r>
        </a:p>
      </dsp:txBody>
      <dsp:txXfrm>
        <a:off x="8715497" y="1634325"/>
        <a:ext cx="1960687" cy="15734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7811C-919A-4D7A-B24B-1F9E6691E56E}">
      <dsp:nvSpPr>
        <dsp:cNvPr id="0" name=""/>
        <dsp:cNvSpPr/>
      </dsp:nvSpPr>
      <dsp:spPr>
        <a:xfrm>
          <a:off x="0" y="220303"/>
          <a:ext cx="6965559" cy="10143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605" tIns="291592" rIns="54060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Information on walk-in assessment centers throughout the state at </a:t>
          </a:r>
          <a:r>
            <a:rPr lang="en-US" sz="1400" kern="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www.ct.gov/dmhas/walkins</a:t>
          </a:r>
          <a:r>
            <a:rPr lang="en-US" sz="1400" kern="1200" dirty="0">
              <a:solidFill>
                <a:srgbClr val="0070C0"/>
              </a:solidFill>
            </a:rPr>
            <a:t> </a:t>
          </a:r>
          <a:r>
            <a:rPr lang="en-US" sz="1400" kern="1200" dirty="0"/>
            <a:t>or </a:t>
          </a:r>
          <a:r>
            <a:rPr lang="en-US" sz="1400" i="1" kern="1200" dirty="0"/>
            <a:t> 1-800-563-4086 </a:t>
          </a:r>
          <a:endParaRPr lang="en-US" sz="1400" kern="1200" dirty="0"/>
        </a:p>
        <a:p>
          <a:pPr marL="114300" lvl="1" indent="-114300" algn="l" defTabSz="622300">
            <a:lnSpc>
              <a:spcPct val="90000"/>
            </a:lnSpc>
            <a:spcBef>
              <a:spcPct val="0"/>
            </a:spcBef>
            <a:spcAft>
              <a:spcPct val="15000"/>
            </a:spcAft>
            <a:buChar char="•"/>
          </a:pPr>
          <a:r>
            <a:rPr lang="en-US" sz="1400" kern="1200" dirty="0"/>
            <a:t>Screening &amp; Warm hand off to detox services </a:t>
          </a:r>
        </a:p>
      </dsp:txBody>
      <dsp:txXfrm>
        <a:off x="0" y="220303"/>
        <a:ext cx="6965559" cy="1014300"/>
      </dsp:txXfrm>
    </dsp:sp>
    <dsp:sp modelId="{DAAA3620-2091-4AEF-A58C-54D78006EDDB}">
      <dsp:nvSpPr>
        <dsp:cNvPr id="0" name=""/>
        <dsp:cNvSpPr/>
      </dsp:nvSpPr>
      <dsp:spPr>
        <a:xfrm>
          <a:off x="348277" y="13663"/>
          <a:ext cx="4875891" cy="4132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97" tIns="0" rIns="184297" bIns="0" numCol="1" spcCol="1270" anchor="ctr" anchorCtr="0">
          <a:noAutofit/>
        </a:bodyPr>
        <a:lstStyle/>
        <a:p>
          <a:pPr marL="0" lvl="0" indent="0" algn="l" defTabSz="622300">
            <a:lnSpc>
              <a:spcPct val="90000"/>
            </a:lnSpc>
            <a:spcBef>
              <a:spcPct val="0"/>
            </a:spcBef>
            <a:spcAft>
              <a:spcPct val="35000"/>
            </a:spcAft>
            <a:buNone/>
          </a:pPr>
          <a:r>
            <a:rPr lang="en-US" sz="1400" kern="1200" dirty="0"/>
            <a:t>Access Line </a:t>
          </a:r>
        </a:p>
      </dsp:txBody>
      <dsp:txXfrm>
        <a:off x="368452" y="33838"/>
        <a:ext cx="4835541" cy="372930"/>
      </dsp:txXfrm>
    </dsp:sp>
    <dsp:sp modelId="{88A1FE5A-B418-427D-ABEE-B9309DE8868C}">
      <dsp:nvSpPr>
        <dsp:cNvPr id="0" name=""/>
        <dsp:cNvSpPr/>
      </dsp:nvSpPr>
      <dsp:spPr>
        <a:xfrm>
          <a:off x="0" y="1516843"/>
          <a:ext cx="6965559" cy="1014300"/>
        </a:xfrm>
        <a:prstGeom prst="rect">
          <a:avLst/>
        </a:prstGeom>
        <a:solidFill>
          <a:schemeClr val="lt1">
            <a:alpha val="90000"/>
            <a:hueOff val="0"/>
            <a:satOff val="0"/>
            <a:lumOff val="0"/>
            <a:alphaOff val="0"/>
          </a:schemeClr>
        </a:solidFill>
        <a:ln w="19050" cap="rnd" cmpd="sng" algn="ctr">
          <a:solidFill>
            <a:schemeClr val="accent5">
              <a:hueOff val="2079079"/>
              <a:satOff val="-1338"/>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605" tIns="291592" rIns="54060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https://www.sepict.org/</a:t>
          </a:r>
          <a:endParaRPr lang="en-US" sz="1400" kern="1200" dirty="0">
            <a:solidFill>
              <a:srgbClr val="0070C0"/>
            </a:solidFill>
          </a:endParaRPr>
        </a:p>
        <a:p>
          <a:pPr marL="114300" lvl="1" indent="-114300" algn="l" defTabSz="622300">
            <a:lnSpc>
              <a:spcPct val="90000"/>
            </a:lnSpc>
            <a:spcBef>
              <a:spcPct val="0"/>
            </a:spcBef>
            <a:spcAft>
              <a:spcPct val="15000"/>
            </a:spcAft>
            <a:buChar char="•"/>
          </a:pPr>
          <a:r>
            <a:rPr lang="en-US" sz="1400" kern="1200" dirty="0"/>
            <a:t>Provides a host of resources for families and healthcare professionals on CAPTA and Family Care Plans</a:t>
          </a:r>
        </a:p>
      </dsp:txBody>
      <dsp:txXfrm>
        <a:off x="0" y="1516843"/>
        <a:ext cx="6965559" cy="1014300"/>
      </dsp:txXfrm>
    </dsp:sp>
    <dsp:sp modelId="{B01B445C-B552-4218-851E-A44238B69095}">
      <dsp:nvSpPr>
        <dsp:cNvPr id="0" name=""/>
        <dsp:cNvSpPr/>
      </dsp:nvSpPr>
      <dsp:spPr>
        <a:xfrm>
          <a:off x="348277" y="1310203"/>
          <a:ext cx="4875891" cy="413280"/>
        </a:xfrm>
        <a:prstGeom prst="roundRect">
          <a:avLst/>
        </a:prstGeom>
        <a:solidFill>
          <a:schemeClr val="accent5">
            <a:hueOff val="2079079"/>
            <a:satOff val="-1338"/>
            <a:lumOff val="9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97" tIns="0" rIns="184297" bIns="0" numCol="1" spcCol="1270" anchor="ctr" anchorCtr="0">
          <a:noAutofit/>
        </a:bodyPr>
        <a:lstStyle/>
        <a:p>
          <a:pPr marL="0" lvl="0" indent="0" algn="l" defTabSz="622300">
            <a:lnSpc>
              <a:spcPct val="90000"/>
            </a:lnSpc>
            <a:spcBef>
              <a:spcPct val="0"/>
            </a:spcBef>
            <a:spcAft>
              <a:spcPct val="35000"/>
            </a:spcAft>
            <a:buNone/>
          </a:pPr>
          <a:r>
            <a:rPr lang="en-US" sz="1400" kern="1200" dirty="0"/>
            <a:t>SEPI-CT</a:t>
          </a:r>
        </a:p>
      </dsp:txBody>
      <dsp:txXfrm>
        <a:off x="368452" y="1330378"/>
        <a:ext cx="4835541" cy="372930"/>
      </dsp:txXfrm>
    </dsp:sp>
    <dsp:sp modelId="{8E10ADC8-A546-421D-8815-A2E014B23031}">
      <dsp:nvSpPr>
        <dsp:cNvPr id="0" name=""/>
        <dsp:cNvSpPr/>
      </dsp:nvSpPr>
      <dsp:spPr>
        <a:xfrm>
          <a:off x="0" y="2828534"/>
          <a:ext cx="6965559" cy="1212750"/>
        </a:xfrm>
        <a:prstGeom prst="rect">
          <a:avLst/>
        </a:prstGeom>
        <a:solidFill>
          <a:schemeClr val="lt1">
            <a:alpha val="90000"/>
            <a:hueOff val="0"/>
            <a:satOff val="0"/>
            <a:lumOff val="0"/>
            <a:alphaOff val="0"/>
          </a:schemeClr>
        </a:solidFill>
        <a:ln w="19050" cap="rnd" cmpd="sng" algn="ctr">
          <a:solidFill>
            <a:schemeClr val="accent5">
              <a:hueOff val="4158159"/>
              <a:satOff val="-2675"/>
              <a:lumOff val="18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605" tIns="291592" rIns="54060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Safe FR</a:t>
          </a:r>
          <a:endParaRPr lang="en-US" sz="1400" kern="1200" dirty="0">
            <a:solidFill>
              <a:srgbClr val="0070C0"/>
            </a:solidFill>
          </a:endParaRPr>
        </a:p>
        <a:p>
          <a:pPr marL="114300" lvl="1" indent="-114300" algn="l" defTabSz="622300">
            <a:lnSpc>
              <a:spcPct val="90000"/>
            </a:lnSpc>
            <a:spcBef>
              <a:spcPct val="0"/>
            </a:spcBef>
            <a:spcAft>
              <a:spcPct val="15000"/>
            </a:spcAft>
            <a:buChar char="•"/>
          </a:pPr>
          <a:r>
            <a:rPr lang="en-US" sz="1400" kern="1200" dirty="0"/>
            <a:t>Offers three types of services to help meet the substance use treatment and recovery needs of adult caregivers connected to DCF wherever they are in their recovery</a:t>
          </a:r>
        </a:p>
      </dsp:txBody>
      <dsp:txXfrm>
        <a:off x="0" y="2828534"/>
        <a:ext cx="6965559" cy="1212750"/>
      </dsp:txXfrm>
    </dsp:sp>
    <dsp:sp modelId="{9F83D368-BB9D-4786-B63E-7064179F2D74}">
      <dsp:nvSpPr>
        <dsp:cNvPr id="0" name=""/>
        <dsp:cNvSpPr/>
      </dsp:nvSpPr>
      <dsp:spPr>
        <a:xfrm>
          <a:off x="348277" y="2606743"/>
          <a:ext cx="4875891" cy="413280"/>
        </a:xfrm>
        <a:prstGeom prst="roundRect">
          <a:avLst/>
        </a:prstGeom>
        <a:solidFill>
          <a:schemeClr val="accent5">
            <a:hueOff val="4158159"/>
            <a:satOff val="-2675"/>
            <a:lumOff val="18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97" tIns="0" rIns="184297" bIns="0" numCol="1" spcCol="1270" anchor="ctr" anchorCtr="0">
          <a:noAutofit/>
        </a:bodyPr>
        <a:lstStyle/>
        <a:p>
          <a:pPr marL="0" lvl="0" indent="0" algn="l" defTabSz="622300">
            <a:lnSpc>
              <a:spcPct val="90000"/>
            </a:lnSpc>
            <a:spcBef>
              <a:spcPct val="0"/>
            </a:spcBef>
            <a:spcAft>
              <a:spcPct val="35000"/>
            </a:spcAft>
            <a:buNone/>
          </a:pPr>
          <a:r>
            <a:rPr lang="en-US" sz="1400" kern="1200" dirty="0"/>
            <a:t>Safe Family Recovery</a:t>
          </a:r>
        </a:p>
      </dsp:txBody>
      <dsp:txXfrm>
        <a:off x="368452" y="2626918"/>
        <a:ext cx="4835541" cy="372930"/>
      </dsp:txXfrm>
    </dsp:sp>
    <dsp:sp modelId="{36459404-B976-4648-8D23-F49CFF83FD6A}">
      <dsp:nvSpPr>
        <dsp:cNvPr id="0" name=""/>
        <dsp:cNvSpPr/>
      </dsp:nvSpPr>
      <dsp:spPr>
        <a:xfrm>
          <a:off x="0" y="4308374"/>
          <a:ext cx="6965559" cy="1455299"/>
        </a:xfrm>
        <a:prstGeom prst="rect">
          <a:avLst/>
        </a:prstGeom>
        <a:solidFill>
          <a:schemeClr val="lt1">
            <a:alpha val="90000"/>
            <a:hueOff val="0"/>
            <a:satOff val="0"/>
            <a:lumOff val="0"/>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605" tIns="291592" rIns="54060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https://www.accessmhct.com/moms/</a:t>
          </a:r>
          <a:endParaRPr lang="en-US" sz="1400" kern="1200" dirty="0">
            <a:solidFill>
              <a:srgbClr val="0070C0"/>
            </a:solidFill>
          </a:endParaRPr>
        </a:p>
        <a:p>
          <a:pPr marL="114300" lvl="1" indent="-114300" algn="l" defTabSz="622300">
            <a:lnSpc>
              <a:spcPct val="90000"/>
            </a:lnSpc>
            <a:spcBef>
              <a:spcPct val="0"/>
            </a:spcBef>
            <a:spcAft>
              <a:spcPct val="15000"/>
            </a:spcAft>
            <a:buChar char="•"/>
          </a:pPr>
          <a:r>
            <a:rPr lang="en-US" sz="1400" kern="1200" dirty="0"/>
            <a:t>Offers psychiatric expertise and consultation to medical providers treating perinatal birthing people with mental health or substance use concerns	</a:t>
          </a:r>
        </a:p>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5">
                <a:extLst>
                  <a:ext uri="{A12FA001-AC4F-418D-AE19-62706E023703}">
                    <ahyp:hlinkClr xmlns:ahyp="http://schemas.microsoft.com/office/drawing/2018/hyperlinkcolor" val="tx"/>
                  </a:ext>
                </a:extLst>
              </a:hlinkClick>
            </a:rPr>
            <a:t>Screening for Substance Use in Pregnancy Training Series</a:t>
          </a:r>
          <a:endParaRPr lang="en-US" sz="1400" kern="1200" dirty="0">
            <a:solidFill>
              <a:srgbClr val="0070C0"/>
            </a:solidFill>
          </a:endParaRPr>
        </a:p>
      </dsp:txBody>
      <dsp:txXfrm>
        <a:off x="0" y="4308374"/>
        <a:ext cx="6965559" cy="1455299"/>
      </dsp:txXfrm>
    </dsp:sp>
    <dsp:sp modelId="{BD80A76C-7F5E-40C2-AE75-35F9359D93A7}">
      <dsp:nvSpPr>
        <dsp:cNvPr id="0" name=""/>
        <dsp:cNvSpPr/>
      </dsp:nvSpPr>
      <dsp:spPr>
        <a:xfrm>
          <a:off x="379462" y="4151174"/>
          <a:ext cx="4875891" cy="413280"/>
        </a:xfrm>
        <a:prstGeom prst="round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97" tIns="0" rIns="184297" bIns="0" numCol="1" spcCol="1270" anchor="ctr" anchorCtr="0">
          <a:noAutofit/>
        </a:bodyPr>
        <a:lstStyle/>
        <a:p>
          <a:pPr marL="0" lvl="0" indent="0" algn="l" defTabSz="622300">
            <a:lnSpc>
              <a:spcPct val="90000"/>
            </a:lnSpc>
            <a:spcBef>
              <a:spcPct val="0"/>
            </a:spcBef>
            <a:spcAft>
              <a:spcPct val="35000"/>
            </a:spcAft>
            <a:buNone/>
          </a:pPr>
          <a:r>
            <a:rPr lang="en-US" sz="1400" kern="1200" dirty="0"/>
            <a:t>ACCESS Mental Health for Moms</a:t>
          </a:r>
        </a:p>
      </dsp:txBody>
      <dsp:txXfrm>
        <a:off x="399637" y="4171349"/>
        <a:ext cx="4835541"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14269-1A4C-444E-A6C5-7D3141DF1A7A}">
      <dsp:nvSpPr>
        <dsp:cNvPr id="0" name=""/>
        <dsp:cNvSpPr/>
      </dsp:nvSpPr>
      <dsp:spPr>
        <a:xfrm>
          <a:off x="0" y="2232"/>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CC5E3CA0-E9AF-457B-AFEB-44DB72ED5060}">
      <dsp:nvSpPr>
        <dsp:cNvPr id="0" name=""/>
        <dsp:cNvSpPr/>
      </dsp:nvSpPr>
      <dsp:spPr>
        <a:xfrm>
          <a:off x="0" y="2232"/>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a:t>Child Abuse Prevention and Treatment Act (CAPTA) was enacted in 1974</a:t>
          </a:r>
          <a:endParaRPr lang="en-US" sz="2300" kern="1200"/>
        </a:p>
      </dsp:txBody>
      <dsp:txXfrm>
        <a:off x="0" y="2232"/>
        <a:ext cx="6496050" cy="1522511"/>
      </dsp:txXfrm>
    </dsp:sp>
    <dsp:sp modelId="{66549060-D075-461F-A0AA-CB4EEEB9DB04}">
      <dsp:nvSpPr>
        <dsp:cNvPr id="0" name=""/>
        <dsp:cNvSpPr/>
      </dsp:nvSpPr>
      <dsp:spPr>
        <a:xfrm>
          <a:off x="0" y="1524744"/>
          <a:ext cx="6496050"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7B4FBB3-2A18-44E2-A875-5D7E5310924E}">
      <dsp:nvSpPr>
        <dsp:cNvPr id="0" name=""/>
        <dsp:cNvSpPr/>
      </dsp:nvSpPr>
      <dsp:spPr>
        <a:xfrm>
          <a:off x="0" y="1524744"/>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a:t>Provides federal funding to support prevention, assessment, investigation, prosecution, and treatment activities related to child abuse and neglect</a:t>
          </a:r>
          <a:endParaRPr lang="en-US" sz="2300" kern="1200"/>
        </a:p>
      </dsp:txBody>
      <dsp:txXfrm>
        <a:off x="0" y="1524744"/>
        <a:ext cx="6496050" cy="1522511"/>
      </dsp:txXfrm>
    </dsp:sp>
    <dsp:sp modelId="{28B455A4-3094-49E8-A15A-7F4698DA4564}">
      <dsp:nvSpPr>
        <dsp:cNvPr id="0" name=""/>
        <dsp:cNvSpPr/>
      </dsp:nvSpPr>
      <dsp:spPr>
        <a:xfrm>
          <a:off x="0" y="3047255"/>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6178B93-0A4B-461E-8EC4-BCE77AD9EE26}">
      <dsp:nvSpPr>
        <dsp:cNvPr id="0" name=""/>
        <dsp:cNvSpPr/>
      </dsp:nvSpPr>
      <dsp:spPr>
        <a:xfrm>
          <a:off x="0" y="3047255"/>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a:t>Provides for minimum definition of child abuse and neglect, child abuse and neglect response and overall confidentiality of these cases</a:t>
          </a:r>
          <a:endParaRPr lang="en-US" sz="2300" kern="1200"/>
        </a:p>
      </dsp:txBody>
      <dsp:txXfrm>
        <a:off x="0" y="3047255"/>
        <a:ext cx="6496050" cy="1522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A367E-D0A3-4930-9B39-5A6471F638E8}">
      <dsp:nvSpPr>
        <dsp:cNvPr id="0" name=""/>
        <dsp:cNvSpPr/>
      </dsp:nvSpPr>
      <dsp:spPr>
        <a:xfrm>
          <a:off x="0" y="117957"/>
          <a:ext cx="2938860" cy="176331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Infants born to black mothers are 4x more likely to die before 1</a:t>
          </a:r>
          <a:r>
            <a:rPr lang="en-US" sz="1600" b="0" i="0" kern="1200" baseline="30000"/>
            <a:t>st</a:t>
          </a:r>
          <a:r>
            <a:rPr lang="en-US" sz="1600" b="0" i="0" kern="1200"/>
            <a:t> birthday than infants born to white mothers</a:t>
          </a:r>
          <a:endParaRPr lang="en-US" sz="1600" kern="1200"/>
        </a:p>
      </dsp:txBody>
      <dsp:txXfrm>
        <a:off x="0" y="117957"/>
        <a:ext cx="2938860" cy="1763316"/>
      </dsp:txXfrm>
    </dsp:sp>
    <dsp:sp modelId="{9635D79E-29A8-4C4F-A4A9-C0214F267B5F}">
      <dsp:nvSpPr>
        <dsp:cNvPr id="0" name=""/>
        <dsp:cNvSpPr/>
      </dsp:nvSpPr>
      <dsp:spPr>
        <a:xfrm>
          <a:off x="3232745" y="117957"/>
          <a:ext cx="2938860" cy="1763316"/>
        </a:xfrm>
        <a:prstGeom prst="rect">
          <a:avLst/>
        </a:prstGeom>
        <a:solidFill>
          <a:schemeClr val="accent5">
            <a:hueOff val="1559309"/>
            <a:satOff val="-1003"/>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Infants born to black women are twice as likely to have low birthweight than those born to white women</a:t>
          </a:r>
          <a:endParaRPr lang="en-US" sz="1600" kern="1200"/>
        </a:p>
      </dsp:txBody>
      <dsp:txXfrm>
        <a:off x="3232745" y="117957"/>
        <a:ext cx="2938860" cy="1763316"/>
      </dsp:txXfrm>
    </dsp:sp>
    <dsp:sp modelId="{07EEDA12-78D0-4D24-8F5A-4D41AAD3DE11}">
      <dsp:nvSpPr>
        <dsp:cNvPr id="0" name=""/>
        <dsp:cNvSpPr/>
      </dsp:nvSpPr>
      <dsp:spPr>
        <a:xfrm>
          <a:off x="6465492" y="117957"/>
          <a:ext cx="2938860" cy="1763316"/>
        </a:xfrm>
        <a:prstGeom prst="rect">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CT has second-lowest mortality rate for babies born to white mothers (2.9 per 1000 births)</a:t>
          </a:r>
          <a:endParaRPr lang="en-US" sz="1600" kern="1200" dirty="0"/>
        </a:p>
      </dsp:txBody>
      <dsp:txXfrm>
        <a:off x="6465492" y="117957"/>
        <a:ext cx="2938860" cy="1763316"/>
      </dsp:txXfrm>
    </dsp:sp>
    <dsp:sp modelId="{53C477D4-A9B2-489F-ABBE-744EC7B68388}">
      <dsp:nvSpPr>
        <dsp:cNvPr id="0" name=""/>
        <dsp:cNvSpPr/>
      </dsp:nvSpPr>
      <dsp:spPr>
        <a:xfrm>
          <a:off x="1616373" y="2175159"/>
          <a:ext cx="2938860" cy="1763316"/>
        </a:xfrm>
        <a:prstGeom prst="rect">
          <a:avLst/>
        </a:prstGeom>
        <a:solidFill>
          <a:schemeClr val="accent5">
            <a:hueOff val="4677928"/>
            <a:satOff val="-3010"/>
            <a:lumOff val="20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CT has higher than national average mortality rate for babies born to black mothers (11.7 per 1000 births)</a:t>
          </a:r>
          <a:endParaRPr lang="en-US" sz="1600" kern="1200"/>
        </a:p>
      </dsp:txBody>
      <dsp:txXfrm>
        <a:off x="1616373" y="2175159"/>
        <a:ext cx="2938860" cy="1763316"/>
      </dsp:txXfrm>
    </dsp:sp>
    <dsp:sp modelId="{A832B78C-7207-40D7-94FA-B5FA0350EFEB}">
      <dsp:nvSpPr>
        <dsp:cNvPr id="0" name=""/>
        <dsp:cNvSpPr/>
      </dsp:nvSpPr>
      <dsp:spPr>
        <a:xfrm>
          <a:off x="4849119" y="2175160"/>
          <a:ext cx="2938860" cy="1763316"/>
        </a:xfrm>
        <a:prstGeom prst="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Root causes stem from higher uninsured rate, lack of access to regular healthcare provider, physical toll from discrimination, disparate health treatment</a:t>
          </a:r>
          <a:endParaRPr lang="en-US" sz="1600" kern="1200"/>
        </a:p>
      </dsp:txBody>
      <dsp:txXfrm>
        <a:off x="4849119" y="2175160"/>
        <a:ext cx="2938860" cy="17633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0AFC6-3FED-457F-9F4E-9484184B2905}">
      <dsp:nvSpPr>
        <dsp:cNvPr id="0" name=""/>
        <dsp:cNvSpPr/>
      </dsp:nvSpPr>
      <dsp:spPr>
        <a:xfrm>
          <a:off x="4479" y="629408"/>
          <a:ext cx="2693749" cy="97916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kern="1200" dirty="0"/>
            <a:t>Avoiding unnecessary DCF Reports </a:t>
          </a:r>
          <a:endParaRPr lang="en-US" sz="1500" kern="1200" dirty="0"/>
        </a:p>
      </dsp:txBody>
      <dsp:txXfrm>
        <a:off x="4479" y="629408"/>
        <a:ext cx="2693749" cy="979162"/>
      </dsp:txXfrm>
    </dsp:sp>
    <dsp:sp modelId="{25593CF7-0A88-4732-ABD5-2DA8468EC3B0}">
      <dsp:nvSpPr>
        <dsp:cNvPr id="0" name=""/>
        <dsp:cNvSpPr/>
      </dsp:nvSpPr>
      <dsp:spPr>
        <a:xfrm>
          <a:off x="4479" y="1608570"/>
          <a:ext cx="2693749" cy="149967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Puts undue stress on a new parent who is well connected to services</a:t>
          </a:r>
          <a:endParaRPr lang="en-US" sz="1500" kern="1200" dirty="0"/>
        </a:p>
        <a:p>
          <a:pPr marL="114300" lvl="1" indent="-114300" algn="l" defTabSz="666750">
            <a:lnSpc>
              <a:spcPct val="90000"/>
            </a:lnSpc>
            <a:spcBef>
              <a:spcPct val="0"/>
            </a:spcBef>
            <a:spcAft>
              <a:spcPct val="15000"/>
            </a:spcAft>
            <a:buChar char="•"/>
          </a:pPr>
          <a:r>
            <a:rPr lang="en-US" sz="1500" b="0" i="0" kern="1200" dirty="0"/>
            <a:t>Additional strain on DCF system </a:t>
          </a:r>
          <a:endParaRPr lang="en-US" sz="1500" kern="1200" dirty="0"/>
        </a:p>
      </dsp:txBody>
      <dsp:txXfrm>
        <a:off x="4479" y="1608570"/>
        <a:ext cx="2693749" cy="1499670"/>
      </dsp:txXfrm>
    </dsp:sp>
    <dsp:sp modelId="{84851233-1458-49A1-BF05-F3AFD3AFE27C}">
      <dsp:nvSpPr>
        <dsp:cNvPr id="0" name=""/>
        <dsp:cNvSpPr/>
      </dsp:nvSpPr>
      <dsp:spPr>
        <a:xfrm>
          <a:off x="3075354" y="629408"/>
          <a:ext cx="2693749" cy="97916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kern="1200" dirty="0"/>
            <a:t>Empowering birthing people to make their own healthcare choices and take the lead on their plan</a:t>
          </a:r>
          <a:endParaRPr lang="en-US" sz="1500" kern="1200" dirty="0"/>
        </a:p>
      </dsp:txBody>
      <dsp:txXfrm>
        <a:off x="3075354" y="629408"/>
        <a:ext cx="2693749" cy="979162"/>
      </dsp:txXfrm>
    </dsp:sp>
    <dsp:sp modelId="{A6A95337-91EC-4DF4-B505-D5FF453C83B9}">
      <dsp:nvSpPr>
        <dsp:cNvPr id="0" name=""/>
        <dsp:cNvSpPr/>
      </dsp:nvSpPr>
      <dsp:spPr>
        <a:xfrm>
          <a:off x="3075354" y="1608570"/>
          <a:ext cx="2693749" cy="149967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Increase access to prenatal care and delivering in a birthing hospital  </a:t>
          </a:r>
          <a:endParaRPr lang="en-US" sz="1500" kern="1200" dirty="0"/>
        </a:p>
      </dsp:txBody>
      <dsp:txXfrm>
        <a:off x="3075354" y="1608570"/>
        <a:ext cx="2693749" cy="1499670"/>
      </dsp:txXfrm>
    </dsp:sp>
    <dsp:sp modelId="{84BB75C0-6D45-45B7-A7D2-0DD01D6730A8}">
      <dsp:nvSpPr>
        <dsp:cNvPr id="0" name=""/>
        <dsp:cNvSpPr/>
      </dsp:nvSpPr>
      <dsp:spPr>
        <a:xfrm>
          <a:off x="6146229" y="629408"/>
          <a:ext cx="2693749" cy="97916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kern="1200" dirty="0"/>
            <a:t>Sharing the plan well in advance with medical providers &amp; allowing time for collaboration</a:t>
          </a:r>
          <a:endParaRPr lang="en-US" sz="1500" kern="1200" dirty="0"/>
        </a:p>
      </dsp:txBody>
      <dsp:txXfrm>
        <a:off x="6146229" y="629408"/>
        <a:ext cx="2693749" cy="979162"/>
      </dsp:txXfrm>
    </dsp:sp>
    <dsp:sp modelId="{78A7A198-2946-4C53-9D4A-40746043BE95}">
      <dsp:nvSpPr>
        <dsp:cNvPr id="0" name=""/>
        <dsp:cNvSpPr/>
      </dsp:nvSpPr>
      <dsp:spPr>
        <a:xfrm>
          <a:off x="6146229" y="1608570"/>
          <a:ext cx="2693749" cy="149967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Time of delivery is not the ideal time to be introducing the Family Care Plan to the woman/birthing person or the hospital </a:t>
          </a:r>
          <a:endParaRPr lang="en-US" sz="1500" kern="1200" dirty="0"/>
        </a:p>
      </dsp:txBody>
      <dsp:txXfrm>
        <a:off x="6146229" y="1608570"/>
        <a:ext cx="2693749" cy="1499670"/>
      </dsp:txXfrm>
    </dsp:sp>
    <dsp:sp modelId="{D7C25252-E78E-479A-A071-24E1BB18DACC}">
      <dsp:nvSpPr>
        <dsp:cNvPr id="0" name=""/>
        <dsp:cNvSpPr/>
      </dsp:nvSpPr>
      <dsp:spPr>
        <a:xfrm>
          <a:off x="9217104" y="629408"/>
          <a:ext cx="2693749" cy="97916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kern="1200"/>
            <a:t>Stigma &amp; Cultural Implications </a:t>
          </a:r>
          <a:endParaRPr lang="en-US" sz="1500" kern="1200"/>
        </a:p>
      </dsp:txBody>
      <dsp:txXfrm>
        <a:off x="9217104" y="629408"/>
        <a:ext cx="2693749" cy="979162"/>
      </dsp:txXfrm>
    </dsp:sp>
    <dsp:sp modelId="{D1320416-3B77-4774-9C38-340C3D8BA79D}">
      <dsp:nvSpPr>
        <dsp:cNvPr id="0" name=""/>
        <dsp:cNvSpPr/>
      </dsp:nvSpPr>
      <dsp:spPr>
        <a:xfrm>
          <a:off x="9217104" y="1608570"/>
          <a:ext cx="2693749" cy="1499670"/>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Racial, socioeconomic, and LGBTQ+ healthcare disparities </a:t>
          </a:r>
          <a:endParaRPr lang="en-US" sz="1500" kern="1200" dirty="0"/>
        </a:p>
      </dsp:txBody>
      <dsp:txXfrm>
        <a:off x="9217104" y="1608570"/>
        <a:ext cx="2693749" cy="14996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80360-C1A1-456D-B9C0-714342ACFFB8}">
      <dsp:nvSpPr>
        <dsp:cNvPr id="0" name=""/>
        <dsp:cNvSpPr/>
      </dsp:nvSpPr>
      <dsp:spPr>
        <a:xfrm>
          <a:off x="0" y="591444"/>
          <a:ext cx="7268395" cy="59535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108" tIns="291592" rIns="5641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CT MAT Provider Map and Other Provider Resources</a:t>
          </a:r>
          <a:endParaRPr lang="en-US" sz="1400" kern="1200" dirty="0">
            <a:solidFill>
              <a:srgbClr val="0070C0"/>
            </a:solidFill>
          </a:endParaRPr>
        </a:p>
      </dsp:txBody>
      <dsp:txXfrm>
        <a:off x="0" y="591444"/>
        <a:ext cx="7268395" cy="595350"/>
      </dsp:txXfrm>
    </dsp:sp>
    <dsp:sp modelId="{02285C9D-6C73-41DA-B07D-6E52FF569865}">
      <dsp:nvSpPr>
        <dsp:cNvPr id="0" name=""/>
        <dsp:cNvSpPr/>
      </dsp:nvSpPr>
      <dsp:spPr>
        <a:xfrm>
          <a:off x="363419" y="5876"/>
          <a:ext cx="5087876" cy="79220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310" tIns="0" rIns="192310" bIns="0" numCol="1" spcCol="1270" anchor="ctr" anchorCtr="0">
          <a:noAutofit/>
        </a:bodyPr>
        <a:lstStyle/>
        <a:p>
          <a:pPr marL="0" lvl="0" indent="0" algn="l" defTabSz="889000">
            <a:lnSpc>
              <a:spcPct val="90000"/>
            </a:lnSpc>
            <a:spcBef>
              <a:spcPct val="0"/>
            </a:spcBef>
            <a:spcAft>
              <a:spcPct val="35000"/>
            </a:spcAft>
            <a:buNone/>
          </a:pPr>
          <a:r>
            <a:rPr lang="en-US" sz="2000" kern="1200" dirty="0"/>
            <a:t>Medications including MAT</a:t>
          </a:r>
        </a:p>
      </dsp:txBody>
      <dsp:txXfrm>
        <a:off x="402091" y="44548"/>
        <a:ext cx="5010532" cy="714864"/>
      </dsp:txXfrm>
    </dsp:sp>
    <dsp:sp modelId="{A5D27484-1B75-427F-A048-29DB189DD974}">
      <dsp:nvSpPr>
        <dsp:cNvPr id="0" name=""/>
        <dsp:cNvSpPr/>
      </dsp:nvSpPr>
      <dsp:spPr>
        <a:xfrm>
          <a:off x="0" y="1767930"/>
          <a:ext cx="7268395" cy="59535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108" tIns="291592" rIns="5641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Accessing Narcan in CT</a:t>
          </a:r>
          <a:endParaRPr lang="en-US" sz="1400" kern="1200" dirty="0">
            <a:solidFill>
              <a:srgbClr val="0070C0"/>
            </a:solidFill>
          </a:endParaRPr>
        </a:p>
      </dsp:txBody>
      <dsp:txXfrm>
        <a:off x="0" y="1767930"/>
        <a:ext cx="7268395" cy="595350"/>
      </dsp:txXfrm>
    </dsp:sp>
    <dsp:sp modelId="{9D620EAC-59C6-4973-9159-9E1017383E3A}">
      <dsp:nvSpPr>
        <dsp:cNvPr id="0" name=""/>
        <dsp:cNvSpPr/>
      </dsp:nvSpPr>
      <dsp:spPr>
        <a:xfrm>
          <a:off x="321215" y="1244490"/>
          <a:ext cx="5087876" cy="712176"/>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310" tIns="0" rIns="192310" bIns="0" numCol="1" spcCol="1270" anchor="ctr" anchorCtr="0">
          <a:noAutofit/>
        </a:bodyPr>
        <a:lstStyle/>
        <a:p>
          <a:pPr marL="0" lvl="0" indent="0" algn="l" defTabSz="889000">
            <a:lnSpc>
              <a:spcPct val="90000"/>
            </a:lnSpc>
            <a:spcBef>
              <a:spcPct val="0"/>
            </a:spcBef>
            <a:spcAft>
              <a:spcPct val="35000"/>
            </a:spcAft>
            <a:buNone/>
          </a:pPr>
          <a:r>
            <a:rPr lang="en-US" sz="2000" kern="1200" dirty="0"/>
            <a:t>Overdose Prevention</a:t>
          </a:r>
        </a:p>
      </dsp:txBody>
      <dsp:txXfrm>
        <a:off x="355981" y="1279256"/>
        <a:ext cx="5018344" cy="642644"/>
      </dsp:txXfrm>
    </dsp:sp>
    <dsp:sp modelId="{D74722BB-3295-40D4-90E1-147CFFBB08FE}">
      <dsp:nvSpPr>
        <dsp:cNvPr id="0" name=""/>
        <dsp:cNvSpPr/>
      </dsp:nvSpPr>
      <dsp:spPr>
        <a:xfrm>
          <a:off x="0" y="2993742"/>
          <a:ext cx="7268395" cy="12789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108" tIns="291592" rIns="5641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Department of Mental Health and Addiction Services</a:t>
          </a:r>
          <a:endParaRPr lang="en-US" sz="1400" kern="1200" dirty="0">
            <a:solidFill>
              <a:srgbClr val="0070C0"/>
            </a:solidFill>
          </a:endParaRPr>
        </a:p>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CT Residential Bed Availability</a:t>
          </a:r>
          <a:endParaRPr lang="en-US" sz="1400" kern="1200" dirty="0">
            <a:solidFill>
              <a:srgbClr val="0070C0"/>
            </a:solidFill>
          </a:endParaRPr>
        </a:p>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5">
                <a:extLst>
                  <a:ext uri="{A12FA001-AC4F-418D-AE19-62706E023703}">
                    <ahyp:hlinkClr xmlns:ahyp="http://schemas.microsoft.com/office/drawing/2018/hyperlinkcolor" val="tx"/>
                  </a:ext>
                </a:extLst>
              </a:hlinkClick>
            </a:rPr>
            <a:t>Finding Services for Medicaid Patients</a:t>
          </a:r>
          <a:endParaRPr lang="en-US" sz="1400" kern="1200" dirty="0">
            <a:solidFill>
              <a:srgbClr val="0070C0"/>
            </a:solidFill>
          </a:endParaRPr>
        </a:p>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6">
                <a:extLst>
                  <a:ext uri="{A12FA001-AC4F-418D-AE19-62706E023703}">
                    <ahyp:hlinkClr xmlns:ahyp="http://schemas.microsoft.com/office/drawing/2018/hyperlinkcolor" val="tx"/>
                  </a:ext>
                </a:extLst>
              </a:hlinkClick>
            </a:rPr>
            <a:t>PROUD - Parents Recovering from Opioids Use Disorder (ct.gov)</a:t>
          </a:r>
          <a:endParaRPr lang="en-US" sz="1400" kern="1200" dirty="0">
            <a:solidFill>
              <a:srgbClr val="0070C0"/>
            </a:solidFill>
          </a:endParaRPr>
        </a:p>
      </dsp:txBody>
      <dsp:txXfrm>
        <a:off x="0" y="2993742"/>
        <a:ext cx="7268395" cy="1278900"/>
      </dsp:txXfrm>
    </dsp:sp>
    <dsp:sp modelId="{3CBD0D59-93CD-459B-918C-C057B3008150}">
      <dsp:nvSpPr>
        <dsp:cNvPr id="0" name=""/>
        <dsp:cNvSpPr/>
      </dsp:nvSpPr>
      <dsp:spPr>
        <a:xfrm>
          <a:off x="363419" y="2438880"/>
          <a:ext cx="5654513" cy="761501"/>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310" tIns="0" rIns="192310" bIns="0" numCol="1" spcCol="1270" anchor="ctr" anchorCtr="0">
          <a:noAutofit/>
        </a:bodyPr>
        <a:lstStyle/>
        <a:p>
          <a:pPr marL="0" lvl="0" indent="0" algn="l" defTabSz="800100">
            <a:lnSpc>
              <a:spcPct val="90000"/>
            </a:lnSpc>
            <a:spcBef>
              <a:spcPct val="0"/>
            </a:spcBef>
            <a:spcAft>
              <a:spcPct val="35000"/>
            </a:spcAft>
            <a:buNone/>
          </a:pPr>
          <a:r>
            <a:rPr lang="en-US" sz="1800" kern="1200" dirty="0"/>
            <a:t>Behavioral Health Services (Mental Health &amp; Substance Use) </a:t>
          </a:r>
        </a:p>
      </dsp:txBody>
      <dsp:txXfrm>
        <a:off x="400592" y="2476053"/>
        <a:ext cx="5580167" cy="687155"/>
      </dsp:txXfrm>
    </dsp:sp>
    <dsp:sp modelId="{3BF6F72B-4CE2-4F68-962D-3625B62F9E1D}">
      <dsp:nvSpPr>
        <dsp:cNvPr id="0" name=""/>
        <dsp:cNvSpPr/>
      </dsp:nvSpPr>
      <dsp:spPr>
        <a:xfrm>
          <a:off x="0" y="4782648"/>
          <a:ext cx="7268395" cy="12789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108" tIns="291592" rIns="5641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7">
                <a:extLst>
                  <a:ext uri="{A12FA001-AC4F-418D-AE19-62706E023703}">
                    <ahyp:hlinkClr xmlns:ahyp="http://schemas.microsoft.com/office/drawing/2018/hyperlinkcolor" val="tx"/>
                  </a:ext>
                </a:extLst>
              </a:hlinkClick>
            </a:rPr>
            <a:t>CT Community for Addiction Recovery (CCAR)</a:t>
          </a:r>
          <a:endParaRPr lang="en-US" sz="1400" kern="1200" dirty="0">
            <a:solidFill>
              <a:srgbClr val="0070C0"/>
            </a:solidFill>
          </a:endParaRPr>
        </a:p>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8">
                <a:extLst>
                  <a:ext uri="{A12FA001-AC4F-418D-AE19-62706E023703}">
                    <ahyp:hlinkClr xmlns:ahyp="http://schemas.microsoft.com/office/drawing/2018/hyperlinkcolor" val="tx"/>
                  </a:ext>
                </a:extLst>
              </a:hlinkClick>
            </a:rPr>
            <a:t>National Alliance on Mental Illness (NAMI)</a:t>
          </a:r>
          <a:endParaRPr lang="en-US" sz="1400" kern="1200" dirty="0">
            <a:solidFill>
              <a:srgbClr val="0070C0"/>
            </a:solidFill>
          </a:endParaRPr>
        </a:p>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9">
                <a:extLst>
                  <a:ext uri="{A12FA001-AC4F-418D-AE19-62706E023703}">
                    <ahyp:hlinkClr xmlns:ahyp="http://schemas.microsoft.com/office/drawing/2018/hyperlinkcolor" val="tx"/>
                  </a:ext>
                </a:extLst>
              </a:hlinkClick>
            </a:rPr>
            <a:t>Find AA Meetings</a:t>
          </a:r>
          <a:r>
            <a:rPr lang="en-US" sz="1400" kern="1200" dirty="0">
              <a:solidFill>
                <a:srgbClr val="0070C0"/>
              </a:solidFill>
            </a:rPr>
            <a:t> </a:t>
          </a:r>
          <a:r>
            <a:rPr lang="en-US" sz="1400" kern="1200" dirty="0"/>
            <a:t>or </a:t>
          </a:r>
          <a:r>
            <a:rPr lang="en-US" sz="1400" kern="1200" dirty="0">
              <a:solidFill>
                <a:srgbClr val="0070C0"/>
              </a:solidFill>
              <a:hlinkClick xmlns:r="http://schemas.openxmlformats.org/officeDocument/2006/relationships" r:id="rId10">
                <a:extLst>
                  <a:ext uri="{A12FA001-AC4F-418D-AE19-62706E023703}">
                    <ahyp:hlinkClr xmlns:ahyp="http://schemas.microsoft.com/office/drawing/2018/hyperlinkcolor" val="tx"/>
                  </a:ext>
                </a:extLst>
              </a:hlinkClick>
            </a:rPr>
            <a:t>Find NA Meetings</a:t>
          </a:r>
          <a:endParaRPr lang="en-US" sz="1400" kern="1200" dirty="0">
            <a:solidFill>
              <a:srgbClr val="0070C0"/>
            </a:solidFill>
          </a:endParaRPr>
        </a:p>
        <a:p>
          <a:pPr marL="114300" lvl="1" indent="-114300" algn="l" defTabSz="622300">
            <a:lnSpc>
              <a:spcPct val="90000"/>
            </a:lnSpc>
            <a:spcBef>
              <a:spcPct val="0"/>
            </a:spcBef>
            <a:spcAft>
              <a:spcPct val="15000"/>
            </a:spcAft>
            <a:buChar char="•"/>
          </a:pPr>
          <a:r>
            <a:rPr lang="en-US" sz="1400" kern="1200" dirty="0">
              <a:solidFill>
                <a:srgbClr val="0070C0"/>
              </a:solidFill>
              <a:hlinkClick xmlns:r="http://schemas.openxmlformats.org/officeDocument/2006/relationships" r:id="rId11">
                <a:extLst>
                  <a:ext uri="{A12FA001-AC4F-418D-AE19-62706E023703}">
                    <ahyp:hlinkClr xmlns:ahyp="http://schemas.microsoft.com/office/drawing/2018/hyperlinkcolor" val="tx"/>
                  </a:ext>
                </a:extLst>
              </a:hlinkClick>
            </a:rPr>
            <a:t>DMHAS Women's REACH</a:t>
          </a:r>
          <a:endParaRPr lang="en-US" sz="1400" kern="1200" dirty="0">
            <a:solidFill>
              <a:srgbClr val="0070C0"/>
            </a:solidFill>
          </a:endParaRPr>
        </a:p>
      </dsp:txBody>
      <dsp:txXfrm>
        <a:off x="0" y="4782648"/>
        <a:ext cx="7268395" cy="1278900"/>
      </dsp:txXfrm>
    </dsp:sp>
    <dsp:sp modelId="{7CE7F468-B079-459F-9826-F49935E4F1E0}">
      <dsp:nvSpPr>
        <dsp:cNvPr id="0" name=""/>
        <dsp:cNvSpPr/>
      </dsp:nvSpPr>
      <dsp:spPr>
        <a:xfrm>
          <a:off x="363419" y="4348242"/>
          <a:ext cx="5087876" cy="641046"/>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310" tIns="0" rIns="192310" bIns="0" numCol="1" spcCol="1270" anchor="ctr" anchorCtr="0">
          <a:noAutofit/>
        </a:bodyPr>
        <a:lstStyle/>
        <a:p>
          <a:pPr marL="0" lvl="0" indent="0" algn="l" defTabSz="889000">
            <a:lnSpc>
              <a:spcPct val="90000"/>
            </a:lnSpc>
            <a:spcBef>
              <a:spcPct val="0"/>
            </a:spcBef>
            <a:spcAft>
              <a:spcPct val="35000"/>
            </a:spcAft>
            <a:buNone/>
          </a:pPr>
          <a:r>
            <a:rPr lang="en-US" sz="2000" kern="1200" dirty="0"/>
            <a:t>Recovery Supports</a:t>
          </a:r>
        </a:p>
      </dsp:txBody>
      <dsp:txXfrm>
        <a:off x="394712" y="4379535"/>
        <a:ext cx="5025290" cy="5784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17B94-B55F-4DAE-B35C-1E991D947AC6}">
      <dsp:nvSpPr>
        <dsp:cNvPr id="0" name=""/>
        <dsp:cNvSpPr/>
      </dsp:nvSpPr>
      <dsp:spPr>
        <a:xfrm>
          <a:off x="0" y="372326"/>
          <a:ext cx="7278960" cy="637875"/>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928" tIns="312420" rIns="56492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Birth to Three</a:t>
          </a:r>
          <a:endParaRPr lang="en-US" sz="1500" kern="1200" dirty="0">
            <a:solidFill>
              <a:srgbClr val="0070C0"/>
            </a:solidFill>
          </a:endParaRPr>
        </a:p>
      </dsp:txBody>
      <dsp:txXfrm>
        <a:off x="0" y="372326"/>
        <a:ext cx="7278960" cy="637875"/>
      </dsp:txXfrm>
    </dsp:sp>
    <dsp:sp modelId="{59C79882-0D1A-4146-BBF5-FCDC75575087}">
      <dsp:nvSpPr>
        <dsp:cNvPr id="0" name=""/>
        <dsp:cNvSpPr/>
      </dsp:nvSpPr>
      <dsp:spPr>
        <a:xfrm>
          <a:off x="363948" y="48551"/>
          <a:ext cx="5095272" cy="54517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589" tIns="0" rIns="192589" bIns="0" numCol="1" spcCol="1270" anchor="ctr" anchorCtr="0">
          <a:noAutofit/>
        </a:bodyPr>
        <a:lstStyle/>
        <a:p>
          <a:pPr marL="0" lvl="0" indent="0" algn="l" defTabSz="666750">
            <a:lnSpc>
              <a:spcPct val="90000"/>
            </a:lnSpc>
            <a:spcBef>
              <a:spcPct val="0"/>
            </a:spcBef>
            <a:spcAft>
              <a:spcPct val="35000"/>
            </a:spcAft>
            <a:buNone/>
          </a:pPr>
          <a:r>
            <a:rPr lang="en-US" sz="1500" kern="1200" dirty="0"/>
            <a:t>Birth to Three (automatic eligibility) </a:t>
          </a:r>
        </a:p>
      </dsp:txBody>
      <dsp:txXfrm>
        <a:off x="390561" y="75164"/>
        <a:ext cx="5042046" cy="491949"/>
      </dsp:txXfrm>
    </dsp:sp>
    <dsp:sp modelId="{BD0BCBED-F735-420A-87DA-171DC3394F15}">
      <dsp:nvSpPr>
        <dsp:cNvPr id="0" name=""/>
        <dsp:cNvSpPr/>
      </dsp:nvSpPr>
      <dsp:spPr>
        <a:xfrm>
          <a:off x="0" y="1301469"/>
          <a:ext cx="7278960" cy="637875"/>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928" tIns="312420" rIns="56492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Office of Early Childhood Home Visiting Programs</a:t>
          </a:r>
          <a:endParaRPr lang="en-US" sz="1500" kern="1200" dirty="0">
            <a:solidFill>
              <a:srgbClr val="0070C0"/>
            </a:solidFill>
          </a:endParaRPr>
        </a:p>
      </dsp:txBody>
      <dsp:txXfrm>
        <a:off x="0" y="1301469"/>
        <a:ext cx="7278960" cy="637875"/>
      </dsp:txXfrm>
    </dsp:sp>
    <dsp:sp modelId="{31EF4EB6-5646-4C78-897E-E10538FFC0F9}">
      <dsp:nvSpPr>
        <dsp:cNvPr id="0" name=""/>
        <dsp:cNvSpPr/>
      </dsp:nvSpPr>
      <dsp:spPr>
        <a:xfrm>
          <a:off x="363948" y="1091201"/>
          <a:ext cx="5095272" cy="442800"/>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589" tIns="0" rIns="192589" bIns="0" numCol="1" spcCol="1270" anchor="ctr" anchorCtr="0">
          <a:noAutofit/>
        </a:bodyPr>
        <a:lstStyle/>
        <a:p>
          <a:pPr marL="0" lvl="0" indent="0" algn="l" defTabSz="666750">
            <a:lnSpc>
              <a:spcPct val="90000"/>
            </a:lnSpc>
            <a:spcBef>
              <a:spcPct val="0"/>
            </a:spcBef>
            <a:spcAft>
              <a:spcPct val="35000"/>
            </a:spcAft>
            <a:buNone/>
          </a:pPr>
          <a:r>
            <a:rPr lang="en-US" sz="1500" kern="1200"/>
            <a:t>Home Visiting </a:t>
          </a:r>
        </a:p>
      </dsp:txBody>
      <dsp:txXfrm>
        <a:off x="385564" y="1112817"/>
        <a:ext cx="5052040" cy="399568"/>
      </dsp:txXfrm>
    </dsp:sp>
    <dsp:sp modelId="{B6F1394E-48DE-49C9-9F50-CE16178B1746}">
      <dsp:nvSpPr>
        <dsp:cNvPr id="0" name=""/>
        <dsp:cNvSpPr/>
      </dsp:nvSpPr>
      <dsp:spPr>
        <a:xfrm>
          <a:off x="0" y="2252876"/>
          <a:ext cx="7278960" cy="637875"/>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928" tIns="312420" rIns="56492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CT Care 4 Kids</a:t>
          </a:r>
          <a:endParaRPr lang="en-US" sz="1500" kern="1200" dirty="0">
            <a:solidFill>
              <a:srgbClr val="0070C0"/>
            </a:solidFill>
          </a:endParaRPr>
        </a:p>
      </dsp:txBody>
      <dsp:txXfrm>
        <a:off x="0" y="2252876"/>
        <a:ext cx="7278960" cy="637875"/>
      </dsp:txXfrm>
    </dsp:sp>
    <dsp:sp modelId="{1D5FE272-5A15-49A2-8F34-D4E8661C5E9A}">
      <dsp:nvSpPr>
        <dsp:cNvPr id="0" name=""/>
        <dsp:cNvSpPr/>
      </dsp:nvSpPr>
      <dsp:spPr>
        <a:xfrm>
          <a:off x="363948" y="2031476"/>
          <a:ext cx="5095272" cy="442800"/>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589" tIns="0" rIns="192589" bIns="0" numCol="1" spcCol="1270" anchor="ctr" anchorCtr="0">
          <a:noAutofit/>
        </a:bodyPr>
        <a:lstStyle/>
        <a:p>
          <a:pPr marL="0" lvl="0" indent="0" algn="l" defTabSz="666750">
            <a:lnSpc>
              <a:spcPct val="90000"/>
            </a:lnSpc>
            <a:spcBef>
              <a:spcPct val="0"/>
            </a:spcBef>
            <a:spcAft>
              <a:spcPct val="35000"/>
            </a:spcAft>
            <a:buNone/>
          </a:pPr>
          <a:r>
            <a:rPr lang="en-US" sz="1500" kern="1200"/>
            <a:t>Childcare</a:t>
          </a:r>
        </a:p>
      </dsp:txBody>
      <dsp:txXfrm>
        <a:off x="385564" y="2053092"/>
        <a:ext cx="5052040" cy="399568"/>
      </dsp:txXfrm>
    </dsp:sp>
    <dsp:sp modelId="{7732D450-DA07-464D-A31C-A7F1A8359C1D}">
      <dsp:nvSpPr>
        <dsp:cNvPr id="0" name=""/>
        <dsp:cNvSpPr/>
      </dsp:nvSpPr>
      <dsp:spPr>
        <a:xfrm>
          <a:off x="0" y="3193151"/>
          <a:ext cx="7278960" cy="1346625"/>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928" tIns="312420" rIns="56492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211 CT Housing and Homeless Shelters</a:t>
          </a:r>
          <a:endParaRPr lang="en-US" sz="1500" kern="1200" dirty="0">
            <a:solidFill>
              <a:srgbClr val="0070C0"/>
            </a:solidFill>
          </a:endParaRPr>
        </a:p>
        <a:p>
          <a:pPr marL="114300" lvl="1" indent="-114300" algn="l" defTabSz="666750">
            <a:lnSpc>
              <a:spcPct val="90000"/>
            </a:lnSpc>
            <a:spcBef>
              <a:spcPct val="0"/>
            </a:spcBef>
            <a:spcAft>
              <a:spcPct val="15000"/>
            </a:spcAft>
            <a:buChar char="•"/>
          </a:pPr>
          <a:r>
            <a:rPr lang="en-US" sz="1500" kern="1200" dirty="0">
              <a:solidFill>
                <a:srgbClr val="0070C0"/>
              </a:solidFill>
              <a:hlinkClick xmlns:r="http://schemas.openxmlformats.org/officeDocument/2006/relationships" r:id="rId5">
                <a:extLst>
                  <a:ext uri="{A12FA001-AC4F-418D-AE19-62706E023703}">
                    <ahyp:hlinkClr xmlns:ahyp="http://schemas.microsoft.com/office/drawing/2018/hyperlinkcolor" val="tx"/>
                  </a:ext>
                </a:extLst>
              </a:hlinkClick>
            </a:rPr>
            <a:t>Housing and Homeless Services (ct.gov)</a:t>
          </a:r>
          <a:endParaRPr lang="en-US" sz="1500" kern="1200" dirty="0">
            <a:solidFill>
              <a:srgbClr val="0070C0"/>
            </a:solidFill>
          </a:endParaRPr>
        </a:p>
        <a:p>
          <a:pPr marL="114300" lvl="1" indent="-114300" algn="l" defTabSz="666750">
            <a:lnSpc>
              <a:spcPct val="90000"/>
            </a:lnSpc>
            <a:spcBef>
              <a:spcPct val="0"/>
            </a:spcBef>
            <a:spcAft>
              <a:spcPct val="15000"/>
            </a:spcAft>
            <a:buChar char="•"/>
          </a:pPr>
          <a:r>
            <a:rPr lang="en-US" sz="1500" kern="1200" dirty="0">
              <a:solidFill>
                <a:srgbClr val="0070C0"/>
              </a:solidFill>
              <a:hlinkClick xmlns:r="http://schemas.openxmlformats.org/officeDocument/2006/relationships" r:id="rId6">
                <a:extLst>
                  <a:ext uri="{A12FA001-AC4F-418D-AE19-62706E023703}">
                    <ahyp:hlinkClr xmlns:ahyp="http://schemas.microsoft.com/office/drawing/2018/hyperlinkcolor" val="tx"/>
                  </a:ext>
                </a:extLst>
              </a:hlinkClick>
            </a:rPr>
            <a:t>COACH: COVID-19 Assistance for Community Health (ctstronger.org)</a:t>
          </a:r>
          <a:endParaRPr lang="en-US" sz="1500" kern="1200" dirty="0">
            <a:solidFill>
              <a:srgbClr val="0070C0"/>
            </a:solidFill>
          </a:endParaRPr>
        </a:p>
      </dsp:txBody>
      <dsp:txXfrm>
        <a:off x="0" y="3193151"/>
        <a:ext cx="7278960" cy="1346625"/>
      </dsp:txXfrm>
    </dsp:sp>
    <dsp:sp modelId="{336AADA6-1492-46B5-9B86-1F9E8D652C41}">
      <dsp:nvSpPr>
        <dsp:cNvPr id="0" name=""/>
        <dsp:cNvSpPr/>
      </dsp:nvSpPr>
      <dsp:spPr>
        <a:xfrm>
          <a:off x="363948" y="2971751"/>
          <a:ext cx="5095272" cy="442800"/>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589" tIns="0" rIns="192589" bIns="0" numCol="1" spcCol="1270" anchor="ctr" anchorCtr="0">
          <a:noAutofit/>
        </a:bodyPr>
        <a:lstStyle/>
        <a:p>
          <a:pPr marL="0" lvl="0" indent="0" algn="l" defTabSz="666750">
            <a:lnSpc>
              <a:spcPct val="90000"/>
            </a:lnSpc>
            <a:spcBef>
              <a:spcPct val="0"/>
            </a:spcBef>
            <a:spcAft>
              <a:spcPct val="35000"/>
            </a:spcAft>
            <a:buNone/>
          </a:pPr>
          <a:r>
            <a:rPr lang="en-US" sz="1500" kern="1200"/>
            <a:t>Housing</a:t>
          </a:r>
        </a:p>
      </dsp:txBody>
      <dsp:txXfrm>
        <a:off x="385564" y="2993367"/>
        <a:ext cx="5052040" cy="399568"/>
      </dsp:txXfrm>
    </dsp:sp>
    <dsp:sp modelId="{C994999F-6191-4A8F-97AE-0306DA3028D6}">
      <dsp:nvSpPr>
        <dsp:cNvPr id="0" name=""/>
        <dsp:cNvSpPr/>
      </dsp:nvSpPr>
      <dsp:spPr>
        <a:xfrm>
          <a:off x="0" y="4842176"/>
          <a:ext cx="7278960" cy="637875"/>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928" tIns="312420" rIns="56492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0070C0"/>
              </a:solidFill>
              <a:hlinkClick xmlns:r="http://schemas.openxmlformats.org/officeDocument/2006/relationships" r:id="rId7">
                <a:extLst>
                  <a:ext uri="{A12FA001-AC4F-418D-AE19-62706E023703}">
                    <ahyp:hlinkClr xmlns:ahyp="http://schemas.microsoft.com/office/drawing/2018/hyperlinkcolor" val="tx"/>
                  </a:ext>
                </a:extLst>
              </a:hlinkClick>
            </a:rPr>
            <a:t>Guide to Safe Sleep for Infants</a:t>
          </a:r>
          <a:endParaRPr lang="en-US" sz="1500" kern="1200" dirty="0">
            <a:solidFill>
              <a:srgbClr val="0070C0"/>
            </a:solidFill>
          </a:endParaRPr>
        </a:p>
      </dsp:txBody>
      <dsp:txXfrm>
        <a:off x="0" y="4842176"/>
        <a:ext cx="7278960" cy="637875"/>
      </dsp:txXfrm>
    </dsp:sp>
    <dsp:sp modelId="{4B122248-84C1-4B14-88FD-8D27040096FD}">
      <dsp:nvSpPr>
        <dsp:cNvPr id="0" name=""/>
        <dsp:cNvSpPr/>
      </dsp:nvSpPr>
      <dsp:spPr>
        <a:xfrm>
          <a:off x="363948" y="4620776"/>
          <a:ext cx="5095272" cy="442800"/>
        </a:xfrm>
        <a:prstGeom prst="round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589" tIns="0" rIns="192589" bIns="0" numCol="1" spcCol="1270" anchor="ctr" anchorCtr="0">
          <a:noAutofit/>
        </a:bodyPr>
        <a:lstStyle/>
        <a:p>
          <a:pPr marL="0" lvl="0" indent="0" algn="l" defTabSz="666750">
            <a:lnSpc>
              <a:spcPct val="90000"/>
            </a:lnSpc>
            <a:spcBef>
              <a:spcPct val="0"/>
            </a:spcBef>
            <a:spcAft>
              <a:spcPct val="35000"/>
            </a:spcAft>
            <a:buNone/>
          </a:pPr>
          <a:r>
            <a:rPr lang="en-US" sz="1500" kern="1200"/>
            <a:t>Safe Sleep Plan </a:t>
          </a:r>
        </a:p>
      </dsp:txBody>
      <dsp:txXfrm>
        <a:off x="385564" y="4642392"/>
        <a:ext cx="5052040"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65212-7364-49AC-9E23-8DC8C3582A7F}">
      <dsp:nvSpPr>
        <dsp:cNvPr id="0" name=""/>
        <dsp:cNvSpPr/>
      </dsp:nvSpPr>
      <dsp:spPr>
        <a:xfrm>
          <a:off x="0" y="374156"/>
          <a:ext cx="7548430" cy="100485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842" tIns="229108" rIns="58584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Many hospitals offer support groups for new moms </a:t>
          </a:r>
        </a:p>
        <a:p>
          <a:pPr marL="57150" lvl="1" indent="-57150" algn="l" defTabSz="488950">
            <a:lnSpc>
              <a:spcPct val="90000"/>
            </a:lnSpc>
            <a:spcBef>
              <a:spcPct val="0"/>
            </a:spcBef>
            <a:spcAft>
              <a:spcPct val="15000"/>
            </a:spcAft>
            <a:buChar char="•"/>
          </a:pPr>
          <a:r>
            <a:rPr lang="en-US" sz="1100" kern="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CT Network of Care Parenting Support Services</a:t>
          </a:r>
          <a:endParaRPr lang="en-US" sz="1100" kern="1200" dirty="0">
            <a:solidFill>
              <a:srgbClr val="0070C0"/>
            </a:solidFill>
          </a:endParaRPr>
        </a:p>
        <a:p>
          <a:pPr marL="57150" lvl="1" indent="-57150" algn="l" defTabSz="488950">
            <a:lnSpc>
              <a:spcPct val="90000"/>
            </a:lnSpc>
            <a:spcBef>
              <a:spcPct val="0"/>
            </a:spcBef>
            <a:spcAft>
              <a:spcPct val="15000"/>
            </a:spcAft>
            <a:buChar char="•"/>
          </a:pPr>
          <a:r>
            <a:rPr lang="en-US" sz="1100" kern="1200"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CT Family Support Network for Children with Special Needs</a:t>
          </a:r>
          <a:endParaRPr lang="en-US" sz="1100" kern="1200" dirty="0">
            <a:solidFill>
              <a:srgbClr val="0070C0"/>
            </a:solidFill>
          </a:endParaRPr>
        </a:p>
        <a:p>
          <a:pPr marL="57150" lvl="1" indent="-57150" algn="l" defTabSz="488950">
            <a:lnSpc>
              <a:spcPct val="90000"/>
            </a:lnSpc>
            <a:spcBef>
              <a:spcPct val="0"/>
            </a:spcBef>
            <a:spcAft>
              <a:spcPct val="15000"/>
            </a:spcAft>
            <a:buChar char="•"/>
          </a:pPr>
          <a:r>
            <a:rPr lang="en-US" sz="1100" kern="120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DCF Parenting Support Services (PSS)</a:t>
          </a:r>
          <a:endParaRPr lang="en-US" sz="1100" kern="1200" dirty="0">
            <a:solidFill>
              <a:srgbClr val="0070C0"/>
            </a:solidFill>
          </a:endParaRPr>
        </a:p>
      </dsp:txBody>
      <dsp:txXfrm>
        <a:off x="0" y="374156"/>
        <a:ext cx="7548430" cy="1004850"/>
      </dsp:txXfrm>
    </dsp:sp>
    <dsp:sp modelId="{9CDB90AD-CF66-459F-AAC1-477D8C049A4E}">
      <dsp:nvSpPr>
        <dsp:cNvPr id="0" name=""/>
        <dsp:cNvSpPr/>
      </dsp:nvSpPr>
      <dsp:spPr>
        <a:xfrm>
          <a:off x="377421" y="394"/>
          <a:ext cx="5283901" cy="536122"/>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719" tIns="0" rIns="199719" bIns="0" numCol="1" spcCol="1270" anchor="ctr" anchorCtr="0">
          <a:noAutofit/>
        </a:bodyPr>
        <a:lstStyle/>
        <a:p>
          <a:pPr marL="0" lvl="0" indent="0" algn="l" defTabSz="800100">
            <a:lnSpc>
              <a:spcPct val="90000"/>
            </a:lnSpc>
            <a:spcBef>
              <a:spcPct val="0"/>
            </a:spcBef>
            <a:spcAft>
              <a:spcPct val="35000"/>
            </a:spcAft>
            <a:buNone/>
          </a:pPr>
          <a:r>
            <a:rPr lang="en-US" sz="1800" kern="1200"/>
            <a:t>Parenting Support</a:t>
          </a:r>
        </a:p>
      </dsp:txBody>
      <dsp:txXfrm>
        <a:off x="403592" y="26565"/>
        <a:ext cx="5231559" cy="483780"/>
      </dsp:txXfrm>
    </dsp:sp>
    <dsp:sp modelId="{B1E9D308-8C42-4128-A7C3-A784CFD2620F}">
      <dsp:nvSpPr>
        <dsp:cNvPr id="0" name=""/>
        <dsp:cNvSpPr/>
      </dsp:nvSpPr>
      <dsp:spPr>
        <a:xfrm>
          <a:off x="0" y="1826447"/>
          <a:ext cx="7548430" cy="831600"/>
        </a:xfrm>
        <a:prstGeom prst="rect">
          <a:avLst/>
        </a:prstGeom>
        <a:solidFill>
          <a:schemeClr val="lt1">
            <a:alpha val="90000"/>
            <a:hueOff val="0"/>
            <a:satOff val="0"/>
            <a:lumOff val="0"/>
            <a:alphaOff val="0"/>
          </a:schemeClr>
        </a:solidFill>
        <a:ln w="9525" cap="rnd" cmpd="sng" algn="ctr">
          <a:solidFill>
            <a:schemeClr val="accent5">
              <a:hueOff val="1559309"/>
              <a:satOff val="-1003"/>
              <a:lumOff val="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842" tIns="229108" rIns="58584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Many town social service agencies may have resources to support families </a:t>
          </a:r>
        </a:p>
        <a:p>
          <a:pPr marL="57150" lvl="1" indent="-57150" algn="l" defTabSz="488950">
            <a:lnSpc>
              <a:spcPct val="90000"/>
            </a:lnSpc>
            <a:spcBef>
              <a:spcPct val="0"/>
            </a:spcBef>
            <a:spcAft>
              <a:spcPct val="15000"/>
            </a:spcAft>
            <a:buChar char="•"/>
          </a:pPr>
          <a:r>
            <a:rPr lang="en-US" sz="1100" kern="1200"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CT Network of Care Financial Assistance</a:t>
          </a:r>
          <a:endParaRPr lang="en-US" sz="1100" kern="1200" dirty="0">
            <a:solidFill>
              <a:srgbClr val="0070C0"/>
            </a:solidFill>
          </a:endParaRPr>
        </a:p>
        <a:p>
          <a:pPr marL="57150" lvl="1" indent="-57150" algn="l" defTabSz="488950">
            <a:lnSpc>
              <a:spcPct val="90000"/>
            </a:lnSpc>
            <a:spcBef>
              <a:spcPct val="0"/>
            </a:spcBef>
            <a:spcAft>
              <a:spcPct val="15000"/>
            </a:spcAft>
            <a:buChar char="•"/>
          </a:pPr>
          <a:r>
            <a:rPr lang="en-US" sz="1100" kern="1200" dirty="0">
              <a:solidFill>
                <a:srgbClr val="0070C0"/>
              </a:solidFill>
              <a:hlinkClick xmlns:r="http://schemas.openxmlformats.org/officeDocument/2006/relationships" r:id="rId5">
                <a:extLst>
                  <a:ext uri="{A12FA001-AC4F-418D-AE19-62706E023703}">
                    <ahyp:hlinkClr xmlns:ahyp="http://schemas.microsoft.com/office/drawing/2018/hyperlinkcolor" val="tx"/>
                  </a:ext>
                </a:extLst>
              </a:hlinkClick>
            </a:rPr>
            <a:t>DSS Financial and Employment Services</a:t>
          </a:r>
          <a:endParaRPr lang="en-US" sz="1100" kern="1200" dirty="0">
            <a:solidFill>
              <a:srgbClr val="0070C0"/>
            </a:solidFill>
          </a:endParaRPr>
        </a:p>
      </dsp:txBody>
      <dsp:txXfrm>
        <a:off x="0" y="1826447"/>
        <a:ext cx="7548430" cy="831600"/>
      </dsp:txXfrm>
    </dsp:sp>
    <dsp:sp modelId="{9D3606FD-D4D0-4DA4-B1B6-300DF64F1F6B}">
      <dsp:nvSpPr>
        <dsp:cNvPr id="0" name=""/>
        <dsp:cNvSpPr/>
      </dsp:nvSpPr>
      <dsp:spPr>
        <a:xfrm>
          <a:off x="377421" y="1438406"/>
          <a:ext cx="5283901" cy="550400"/>
        </a:xfrm>
        <a:prstGeom prst="roundRect">
          <a:avLst/>
        </a:prstGeom>
        <a:gradFill rotWithShape="0">
          <a:gsLst>
            <a:gs pos="0">
              <a:schemeClr val="accent5">
                <a:hueOff val="1559309"/>
                <a:satOff val="-1003"/>
                <a:lumOff val="686"/>
                <a:alphaOff val="0"/>
                <a:tint val="98000"/>
                <a:lumMod val="114000"/>
              </a:schemeClr>
            </a:gs>
            <a:gs pos="100000">
              <a:schemeClr val="accent5">
                <a:hueOff val="1559309"/>
                <a:satOff val="-1003"/>
                <a:lumOff val="68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719" tIns="0" rIns="199719" bIns="0" numCol="1" spcCol="1270" anchor="ctr" anchorCtr="0">
          <a:noAutofit/>
        </a:bodyPr>
        <a:lstStyle/>
        <a:p>
          <a:pPr marL="0" lvl="0" indent="0" algn="l" defTabSz="800100">
            <a:lnSpc>
              <a:spcPct val="90000"/>
            </a:lnSpc>
            <a:spcBef>
              <a:spcPct val="0"/>
            </a:spcBef>
            <a:spcAft>
              <a:spcPct val="35000"/>
            </a:spcAft>
            <a:buNone/>
          </a:pPr>
          <a:r>
            <a:rPr lang="en-US" sz="1800" kern="1200"/>
            <a:t>Financial Assistance </a:t>
          </a:r>
        </a:p>
      </dsp:txBody>
      <dsp:txXfrm>
        <a:off x="404289" y="1465274"/>
        <a:ext cx="5230165" cy="496664"/>
      </dsp:txXfrm>
    </dsp:sp>
    <dsp:sp modelId="{B1122D3B-606F-4AF5-B5F5-CAB074568356}">
      <dsp:nvSpPr>
        <dsp:cNvPr id="0" name=""/>
        <dsp:cNvSpPr/>
      </dsp:nvSpPr>
      <dsp:spPr>
        <a:xfrm>
          <a:off x="0" y="3192772"/>
          <a:ext cx="7548430" cy="658349"/>
        </a:xfrm>
        <a:prstGeom prst="rect">
          <a:avLst/>
        </a:prstGeom>
        <a:solidFill>
          <a:schemeClr val="lt1">
            <a:alpha val="90000"/>
            <a:hueOff val="0"/>
            <a:satOff val="0"/>
            <a:lumOff val="0"/>
            <a:alphaOff val="0"/>
          </a:schemeClr>
        </a:solidFill>
        <a:ln w="9525" cap="rnd" cmpd="sng" algn="ctr">
          <a:solidFill>
            <a:schemeClr val="accent5">
              <a:hueOff val="3118619"/>
              <a:satOff val="-2006"/>
              <a:lumOff val="13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842" tIns="229108" rIns="58584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Husky Clients: </a:t>
          </a:r>
          <a:r>
            <a:rPr lang="en-US" sz="1100" kern="1200" dirty="0">
              <a:solidFill>
                <a:srgbClr val="0070C0"/>
              </a:solidFill>
              <a:hlinkClick xmlns:r="http://schemas.openxmlformats.org/officeDocument/2006/relationships" r:id="rId6">
                <a:extLst>
                  <a:ext uri="{A12FA001-AC4F-418D-AE19-62706E023703}">
                    <ahyp:hlinkClr xmlns:ahyp="http://schemas.microsoft.com/office/drawing/2018/hyperlinkcolor" val="tx"/>
                  </a:ext>
                </a:extLst>
              </a:hlinkClick>
            </a:rPr>
            <a:t>Find A Provider</a:t>
          </a:r>
          <a:endParaRPr lang="en-US" sz="1100" kern="1200" dirty="0">
            <a:solidFill>
              <a:srgbClr val="0070C0"/>
            </a:solidFill>
          </a:endParaRPr>
        </a:p>
        <a:p>
          <a:pPr marL="57150" lvl="1" indent="-57150" algn="l" defTabSz="488950">
            <a:lnSpc>
              <a:spcPct val="90000"/>
            </a:lnSpc>
            <a:spcBef>
              <a:spcPct val="0"/>
            </a:spcBef>
            <a:spcAft>
              <a:spcPct val="15000"/>
            </a:spcAft>
            <a:buChar char="•"/>
          </a:pPr>
          <a:r>
            <a:rPr lang="en-US" sz="1100" kern="1200" dirty="0"/>
            <a:t>Health Insurance Coverage: </a:t>
          </a:r>
          <a:r>
            <a:rPr lang="en-US" sz="1100" kern="1200" dirty="0">
              <a:solidFill>
                <a:srgbClr val="0070C0"/>
              </a:solidFill>
              <a:hlinkClick xmlns:r="http://schemas.openxmlformats.org/officeDocument/2006/relationships" r:id="rId7">
                <a:extLst>
                  <a:ext uri="{A12FA001-AC4F-418D-AE19-62706E023703}">
                    <ahyp:hlinkClr xmlns:ahyp="http://schemas.microsoft.com/office/drawing/2018/hyperlinkcolor" val="tx"/>
                  </a:ext>
                </a:extLst>
              </a:hlinkClick>
            </a:rPr>
            <a:t>Access Health CT</a:t>
          </a:r>
          <a:endParaRPr lang="en-US" sz="1100" kern="1200" dirty="0">
            <a:solidFill>
              <a:srgbClr val="0070C0"/>
            </a:solidFill>
          </a:endParaRPr>
        </a:p>
      </dsp:txBody>
      <dsp:txXfrm>
        <a:off x="0" y="3192772"/>
        <a:ext cx="7548430" cy="658349"/>
      </dsp:txXfrm>
    </dsp:sp>
    <dsp:sp modelId="{E95711DC-2ECD-4464-8A2D-6212BA3A960A}">
      <dsp:nvSpPr>
        <dsp:cNvPr id="0" name=""/>
        <dsp:cNvSpPr/>
      </dsp:nvSpPr>
      <dsp:spPr>
        <a:xfrm>
          <a:off x="377421" y="2717447"/>
          <a:ext cx="5283901" cy="637685"/>
        </a:xfrm>
        <a:prstGeom prst="roundRect">
          <a:avLst/>
        </a:prstGeom>
        <a:gradFill rotWithShape="0">
          <a:gsLst>
            <a:gs pos="0">
              <a:schemeClr val="accent5">
                <a:hueOff val="3118619"/>
                <a:satOff val="-2006"/>
                <a:lumOff val="1372"/>
                <a:alphaOff val="0"/>
                <a:tint val="98000"/>
                <a:lumMod val="114000"/>
              </a:schemeClr>
            </a:gs>
            <a:gs pos="100000">
              <a:schemeClr val="accent5">
                <a:hueOff val="3118619"/>
                <a:satOff val="-2006"/>
                <a:lumOff val="137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719" tIns="0" rIns="199719" bIns="0" numCol="1" spcCol="1270" anchor="ctr" anchorCtr="0">
          <a:noAutofit/>
        </a:bodyPr>
        <a:lstStyle/>
        <a:p>
          <a:pPr marL="0" lvl="0" indent="0" algn="l" defTabSz="800100">
            <a:lnSpc>
              <a:spcPct val="90000"/>
            </a:lnSpc>
            <a:spcBef>
              <a:spcPct val="0"/>
            </a:spcBef>
            <a:spcAft>
              <a:spcPct val="35000"/>
            </a:spcAft>
            <a:buNone/>
          </a:pPr>
          <a:r>
            <a:rPr lang="en-US" sz="1800" kern="1200" dirty="0"/>
            <a:t>Medical Care (mom and baby) </a:t>
          </a:r>
        </a:p>
      </dsp:txBody>
      <dsp:txXfrm>
        <a:off x="408550" y="2748576"/>
        <a:ext cx="5221643" cy="575427"/>
      </dsp:txXfrm>
    </dsp:sp>
    <dsp:sp modelId="{74095995-6127-4B9E-A8C6-B7DBB7B0967B}">
      <dsp:nvSpPr>
        <dsp:cNvPr id="0" name=""/>
        <dsp:cNvSpPr/>
      </dsp:nvSpPr>
      <dsp:spPr>
        <a:xfrm>
          <a:off x="0" y="4401966"/>
          <a:ext cx="7548430" cy="658349"/>
        </a:xfrm>
        <a:prstGeom prst="rect">
          <a:avLst/>
        </a:prstGeom>
        <a:solidFill>
          <a:schemeClr val="lt1">
            <a:alpha val="90000"/>
            <a:hueOff val="0"/>
            <a:satOff val="0"/>
            <a:lumOff val="0"/>
            <a:alphaOff val="0"/>
          </a:schemeClr>
        </a:solidFill>
        <a:ln w="9525" cap="rnd" cmpd="sng" algn="ctr">
          <a:solidFill>
            <a:schemeClr val="accent5">
              <a:hueOff val="4677928"/>
              <a:satOff val="-3010"/>
              <a:lumOff val="20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842" tIns="229108" rIns="58584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rgbClr val="0070C0"/>
              </a:solidFill>
              <a:hlinkClick xmlns:r="http://schemas.openxmlformats.org/officeDocument/2006/relationships" r:id="rId8">
                <a:extLst>
                  <a:ext uri="{A12FA001-AC4F-418D-AE19-62706E023703}">
                    <ahyp:hlinkClr xmlns:ahyp="http://schemas.microsoft.com/office/drawing/2018/hyperlinkcolor" val="tx"/>
                  </a:ext>
                </a:extLst>
              </a:hlinkClick>
            </a:rPr>
            <a:t>Drug Free CT Secure Storage and Disposal</a:t>
          </a:r>
          <a:endParaRPr lang="en-US" sz="1100" kern="1200" dirty="0">
            <a:solidFill>
              <a:srgbClr val="0070C0"/>
            </a:solidFill>
          </a:endParaRPr>
        </a:p>
        <a:p>
          <a:pPr marL="57150" lvl="1" indent="-57150" algn="l" defTabSz="488950">
            <a:lnSpc>
              <a:spcPct val="90000"/>
            </a:lnSpc>
            <a:spcBef>
              <a:spcPct val="0"/>
            </a:spcBef>
            <a:spcAft>
              <a:spcPct val="15000"/>
            </a:spcAft>
            <a:buChar char="•"/>
          </a:pPr>
          <a:r>
            <a:rPr lang="en-US" sz="1100" kern="1200" dirty="0">
              <a:solidFill>
                <a:srgbClr val="0070C0"/>
              </a:solidFill>
              <a:hlinkClick xmlns:r="http://schemas.openxmlformats.org/officeDocument/2006/relationships" r:id="rId9">
                <a:extLst>
                  <a:ext uri="{A12FA001-AC4F-418D-AE19-62706E023703}">
                    <ahyp:hlinkClr xmlns:ahyp="http://schemas.microsoft.com/office/drawing/2018/hyperlinkcolor" val="tx"/>
                  </a:ext>
                </a:extLst>
              </a:hlinkClick>
            </a:rPr>
            <a:t>Secure Storage of Medications and Substances</a:t>
          </a:r>
          <a:endParaRPr lang="en-US" sz="1100" kern="1200" dirty="0">
            <a:solidFill>
              <a:srgbClr val="0070C0"/>
            </a:solidFill>
          </a:endParaRPr>
        </a:p>
      </dsp:txBody>
      <dsp:txXfrm>
        <a:off x="0" y="4401966"/>
        <a:ext cx="7548430" cy="658349"/>
      </dsp:txXfrm>
    </dsp:sp>
    <dsp:sp modelId="{A055375A-C85A-4573-B2DF-69535E426510}">
      <dsp:nvSpPr>
        <dsp:cNvPr id="0" name=""/>
        <dsp:cNvSpPr/>
      </dsp:nvSpPr>
      <dsp:spPr>
        <a:xfrm>
          <a:off x="377421" y="3925228"/>
          <a:ext cx="5351640" cy="653804"/>
        </a:xfrm>
        <a:prstGeom prst="roundRect">
          <a:avLst/>
        </a:prstGeom>
        <a:gradFill rotWithShape="0">
          <a:gsLst>
            <a:gs pos="0">
              <a:schemeClr val="accent5">
                <a:hueOff val="4677928"/>
                <a:satOff val="-3010"/>
                <a:lumOff val="2058"/>
                <a:alphaOff val="0"/>
                <a:tint val="98000"/>
                <a:lumMod val="114000"/>
              </a:schemeClr>
            </a:gs>
            <a:gs pos="100000">
              <a:schemeClr val="accent5">
                <a:hueOff val="4677928"/>
                <a:satOff val="-3010"/>
                <a:lumOff val="2058"/>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719" tIns="0" rIns="199719" bIns="0" numCol="1" spcCol="1270" anchor="ctr" anchorCtr="0">
          <a:noAutofit/>
        </a:bodyPr>
        <a:lstStyle/>
        <a:p>
          <a:pPr marL="0" lvl="0" indent="0" algn="l" defTabSz="800100">
            <a:lnSpc>
              <a:spcPct val="90000"/>
            </a:lnSpc>
            <a:spcBef>
              <a:spcPct val="0"/>
            </a:spcBef>
            <a:spcAft>
              <a:spcPct val="35000"/>
            </a:spcAft>
            <a:buNone/>
          </a:pPr>
          <a:r>
            <a:rPr lang="en-US" sz="1800" kern="1200" dirty="0"/>
            <a:t>Medication Secure Storage</a:t>
          </a:r>
        </a:p>
      </dsp:txBody>
      <dsp:txXfrm>
        <a:off x="409337" y="3957144"/>
        <a:ext cx="5287808" cy="589972"/>
      </dsp:txXfrm>
    </dsp:sp>
    <dsp:sp modelId="{540DDB73-A139-4147-B712-B93A6D487DDF}">
      <dsp:nvSpPr>
        <dsp:cNvPr id="0" name=""/>
        <dsp:cNvSpPr/>
      </dsp:nvSpPr>
      <dsp:spPr>
        <a:xfrm>
          <a:off x="0" y="5602464"/>
          <a:ext cx="7548430" cy="658349"/>
        </a:xfrm>
        <a:prstGeom prst="rect">
          <a:avLst/>
        </a:prstGeom>
        <a:solidFill>
          <a:schemeClr val="lt1">
            <a:alpha val="90000"/>
            <a:hueOff val="0"/>
            <a:satOff val="0"/>
            <a:lumOff val="0"/>
            <a:alphaOff val="0"/>
          </a:schemeClr>
        </a:solidFill>
        <a:ln w="9525" cap="rnd" cmpd="sng" algn="ctr">
          <a:solidFill>
            <a:schemeClr val="accent5">
              <a:hueOff val="6237238"/>
              <a:satOff val="-4013"/>
              <a:lumOff val="274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842" tIns="229108" rIns="58584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rgbClr val="0070C0"/>
              </a:solidFill>
              <a:hlinkClick xmlns:r="http://schemas.openxmlformats.org/officeDocument/2006/relationships" r:id="rId10">
                <a:extLst>
                  <a:ext uri="{A12FA001-AC4F-418D-AE19-62706E023703}">
                    <ahyp:hlinkClr xmlns:ahyp="http://schemas.microsoft.com/office/drawing/2018/hyperlinkcolor" val="tx"/>
                  </a:ext>
                </a:extLst>
              </a:hlinkClick>
            </a:rPr>
            <a:t>Planned Parenthood of Southern New England</a:t>
          </a:r>
          <a:endParaRPr lang="en-US" sz="1100" kern="1200" dirty="0">
            <a:solidFill>
              <a:srgbClr val="0070C0"/>
            </a:solidFill>
          </a:endParaRPr>
        </a:p>
        <a:p>
          <a:pPr marL="57150" lvl="1" indent="-57150" algn="l" defTabSz="488950">
            <a:lnSpc>
              <a:spcPct val="90000"/>
            </a:lnSpc>
            <a:spcBef>
              <a:spcPct val="0"/>
            </a:spcBef>
            <a:spcAft>
              <a:spcPct val="15000"/>
            </a:spcAft>
            <a:buChar char="•"/>
          </a:pPr>
          <a:r>
            <a:rPr lang="en-US" sz="1100" kern="1200" dirty="0">
              <a:solidFill>
                <a:srgbClr val="0070C0"/>
              </a:solidFill>
              <a:hlinkClick xmlns:r="http://schemas.openxmlformats.org/officeDocument/2006/relationships" r:id="rId11">
                <a:extLst>
                  <a:ext uri="{A12FA001-AC4F-418D-AE19-62706E023703}">
                    <ahyp:hlinkClr xmlns:ahyp="http://schemas.microsoft.com/office/drawing/2018/hyperlinkcolor" val="tx"/>
                  </a:ext>
                </a:extLst>
              </a:hlinkClick>
            </a:rPr>
            <a:t>Women’s Health CT</a:t>
          </a:r>
          <a:endParaRPr lang="en-US" sz="1100" kern="1200" dirty="0">
            <a:solidFill>
              <a:srgbClr val="0070C0"/>
            </a:solidFill>
          </a:endParaRPr>
        </a:p>
      </dsp:txBody>
      <dsp:txXfrm>
        <a:off x="0" y="5602464"/>
        <a:ext cx="7548430" cy="658349"/>
      </dsp:txXfrm>
    </dsp:sp>
    <dsp:sp modelId="{0C4FD238-6E9F-420A-AD49-57818DDE029D}">
      <dsp:nvSpPr>
        <dsp:cNvPr id="0" name=""/>
        <dsp:cNvSpPr/>
      </dsp:nvSpPr>
      <dsp:spPr>
        <a:xfrm>
          <a:off x="377421" y="5119716"/>
          <a:ext cx="5423448" cy="645108"/>
        </a:xfrm>
        <a:prstGeom prst="roundRect">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719" tIns="0" rIns="199719" bIns="0" numCol="1" spcCol="1270" anchor="ctr" anchorCtr="0">
          <a:noAutofit/>
        </a:bodyPr>
        <a:lstStyle/>
        <a:p>
          <a:pPr marL="0" lvl="0" indent="0" algn="l" defTabSz="800100">
            <a:lnSpc>
              <a:spcPct val="90000"/>
            </a:lnSpc>
            <a:spcBef>
              <a:spcPct val="0"/>
            </a:spcBef>
            <a:spcAft>
              <a:spcPct val="35000"/>
            </a:spcAft>
            <a:buNone/>
          </a:pPr>
          <a:r>
            <a:rPr lang="en-US" sz="1800" kern="1200" dirty="0"/>
            <a:t>Reproductive Health</a:t>
          </a:r>
        </a:p>
      </dsp:txBody>
      <dsp:txXfrm>
        <a:off x="408913" y="5151208"/>
        <a:ext cx="5360464" cy="5821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070DC-C934-42E0-BDBD-B317571BC1FA}">
      <dsp:nvSpPr>
        <dsp:cNvPr id="0" name=""/>
        <dsp:cNvSpPr/>
      </dsp:nvSpPr>
      <dsp:spPr>
        <a:xfrm>
          <a:off x="0" y="4903636"/>
          <a:ext cx="1563404" cy="523548"/>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189" tIns="128016" rIns="111189" bIns="128016" numCol="1" spcCol="1270" anchor="ctr" anchorCtr="0">
          <a:noAutofit/>
        </a:bodyPr>
        <a:lstStyle/>
        <a:p>
          <a:pPr marL="0" lvl="0" indent="0" algn="ctr" defTabSz="800100">
            <a:lnSpc>
              <a:spcPct val="90000"/>
            </a:lnSpc>
            <a:spcBef>
              <a:spcPct val="0"/>
            </a:spcBef>
            <a:spcAft>
              <a:spcPct val="35000"/>
            </a:spcAft>
            <a:buNone/>
          </a:pPr>
          <a:r>
            <a:rPr lang="en-US" sz="1800" kern="1200"/>
            <a:t>Implement</a:t>
          </a:r>
        </a:p>
      </dsp:txBody>
      <dsp:txXfrm>
        <a:off x="0" y="4903636"/>
        <a:ext cx="1563404" cy="523548"/>
      </dsp:txXfrm>
    </dsp:sp>
    <dsp:sp modelId="{8988ED75-5BD0-41E4-A97E-D4ED48E8E5A1}">
      <dsp:nvSpPr>
        <dsp:cNvPr id="0" name=""/>
        <dsp:cNvSpPr/>
      </dsp:nvSpPr>
      <dsp:spPr>
        <a:xfrm>
          <a:off x="1563404" y="4903636"/>
          <a:ext cx="4690214" cy="523548"/>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40" tIns="152400" rIns="95140" bIns="152400" numCol="1" spcCol="1270" anchor="ctr" anchorCtr="0">
          <a:noAutofit/>
        </a:bodyPr>
        <a:lstStyle/>
        <a:p>
          <a:pPr marL="0" lvl="0" indent="0" algn="l" defTabSz="533400">
            <a:lnSpc>
              <a:spcPct val="90000"/>
            </a:lnSpc>
            <a:spcBef>
              <a:spcPct val="0"/>
            </a:spcBef>
            <a:spcAft>
              <a:spcPct val="35000"/>
            </a:spcAft>
            <a:buNone/>
          </a:pPr>
          <a:r>
            <a:rPr lang="en-US" sz="1200" kern="1200" dirty="0"/>
            <a:t>Implement agency wide training </a:t>
          </a:r>
        </a:p>
      </dsp:txBody>
      <dsp:txXfrm>
        <a:off x="1563404" y="4903636"/>
        <a:ext cx="4690214" cy="523548"/>
      </dsp:txXfrm>
    </dsp:sp>
    <dsp:sp modelId="{71C318F7-6F6C-473E-AB25-A4814C4E96B7}">
      <dsp:nvSpPr>
        <dsp:cNvPr id="0" name=""/>
        <dsp:cNvSpPr/>
      </dsp:nvSpPr>
      <dsp:spPr>
        <a:xfrm rot="10800000">
          <a:off x="0" y="4106272"/>
          <a:ext cx="1563404" cy="805216"/>
        </a:xfrm>
        <a:prstGeom prst="upArrowCallout">
          <a:avLst>
            <a:gd name="adj1" fmla="val 5000"/>
            <a:gd name="adj2" fmla="val 10000"/>
            <a:gd name="adj3" fmla="val 15000"/>
            <a:gd name="adj4" fmla="val 64977"/>
          </a:avLst>
        </a:prstGeom>
        <a:solidFill>
          <a:schemeClr val="accent2">
            <a:hueOff val="225802"/>
            <a:satOff val="-1105"/>
            <a:lumOff val="621"/>
            <a:alphaOff val="0"/>
          </a:schemeClr>
        </a:solidFill>
        <a:ln w="19050" cap="rnd" cmpd="sng" algn="ctr">
          <a:solidFill>
            <a:schemeClr val="accent2">
              <a:hueOff val="225802"/>
              <a:satOff val="-1105"/>
              <a:lumOff val="6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189" tIns="128016" rIns="111189" bIns="128016" numCol="1" spcCol="1270" anchor="ctr" anchorCtr="0">
          <a:noAutofit/>
        </a:bodyPr>
        <a:lstStyle/>
        <a:p>
          <a:pPr marL="0" lvl="0" indent="0" algn="ctr" defTabSz="800100">
            <a:lnSpc>
              <a:spcPct val="90000"/>
            </a:lnSpc>
            <a:spcBef>
              <a:spcPct val="0"/>
            </a:spcBef>
            <a:spcAft>
              <a:spcPct val="35000"/>
            </a:spcAft>
            <a:buNone/>
          </a:pPr>
          <a:r>
            <a:rPr lang="en-US" sz="1800" kern="1200"/>
            <a:t>Review</a:t>
          </a:r>
        </a:p>
      </dsp:txBody>
      <dsp:txXfrm rot="-10800000">
        <a:off x="0" y="4106272"/>
        <a:ext cx="1563404" cy="523390"/>
      </dsp:txXfrm>
    </dsp:sp>
    <dsp:sp modelId="{B81558EF-0BC2-4897-98B5-FCE16B586151}">
      <dsp:nvSpPr>
        <dsp:cNvPr id="0" name=""/>
        <dsp:cNvSpPr/>
      </dsp:nvSpPr>
      <dsp:spPr>
        <a:xfrm>
          <a:off x="1563404" y="4106272"/>
          <a:ext cx="4690214" cy="523390"/>
        </a:xfrm>
        <a:prstGeom prst="rect">
          <a:avLst/>
        </a:prstGeom>
        <a:solidFill>
          <a:schemeClr val="accent2">
            <a:tint val="40000"/>
            <a:alpha val="90000"/>
            <a:hueOff val="271628"/>
            <a:satOff val="-785"/>
            <a:lumOff val="-17"/>
            <a:alphaOff val="0"/>
          </a:schemeClr>
        </a:solidFill>
        <a:ln w="19050" cap="rnd" cmpd="sng" algn="ctr">
          <a:solidFill>
            <a:schemeClr val="accent2">
              <a:tint val="40000"/>
              <a:alpha val="90000"/>
              <a:hueOff val="271628"/>
              <a:satOff val="-785"/>
              <a:lumOff val="-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40" tIns="152400" rIns="95140" bIns="152400" numCol="1" spcCol="1270" anchor="ctr" anchorCtr="0">
          <a:noAutofit/>
        </a:bodyPr>
        <a:lstStyle/>
        <a:p>
          <a:pPr marL="0" lvl="0" indent="0" algn="l" defTabSz="533400">
            <a:lnSpc>
              <a:spcPct val="90000"/>
            </a:lnSpc>
            <a:spcBef>
              <a:spcPct val="0"/>
            </a:spcBef>
            <a:spcAft>
              <a:spcPct val="35000"/>
            </a:spcAft>
            <a:buNone/>
          </a:pPr>
          <a:r>
            <a:rPr lang="en-US" sz="1200" kern="1200" dirty="0"/>
            <a:t>Review materials available on SEPI-CT website</a:t>
          </a:r>
        </a:p>
      </dsp:txBody>
      <dsp:txXfrm>
        <a:off x="1563404" y="4106272"/>
        <a:ext cx="4690214" cy="523390"/>
      </dsp:txXfrm>
    </dsp:sp>
    <dsp:sp modelId="{17B16998-5625-4B79-B44B-0BC706BC36A9}">
      <dsp:nvSpPr>
        <dsp:cNvPr id="0" name=""/>
        <dsp:cNvSpPr/>
      </dsp:nvSpPr>
      <dsp:spPr>
        <a:xfrm rot="10800000">
          <a:off x="0" y="3308909"/>
          <a:ext cx="1563404" cy="805216"/>
        </a:xfrm>
        <a:prstGeom prst="upArrowCallout">
          <a:avLst>
            <a:gd name="adj1" fmla="val 5000"/>
            <a:gd name="adj2" fmla="val 10000"/>
            <a:gd name="adj3" fmla="val 15000"/>
            <a:gd name="adj4" fmla="val 64977"/>
          </a:avLst>
        </a:prstGeom>
        <a:solidFill>
          <a:schemeClr val="accent2">
            <a:hueOff val="451605"/>
            <a:satOff val="-2211"/>
            <a:lumOff val="1242"/>
            <a:alphaOff val="0"/>
          </a:schemeClr>
        </a:solidFill>
        <a:ln w="19050" cap="rnd" cmpd="sng" algn="ctr">
          <a:solidFill>
            <a:schemeClr val="accent2">
              <a:hueOff val="451605"/>
              <a:satOff val="-2211"/>
              <a:lumOff val="12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189" tIns="128016" rIns="111189" bIns="128016" numCol="1" spcCol="1270" anchor="ctr" anchorCtr="0">
          <a:noAutofit/>
        </a:bodyPr>
        <a:lstStyle/>
        <a:p>
          <a:pPr marL="0" lvl="0" indent="0" algn="ctr" defTabSz="800100">
            <a:lnSpc>
              <a:spcPct val="90000"/>
            </a:lnSpc>
            <a:spcBef>
              <a:spcPct val="0"/>
            </a:spcBef>
            <a:spcAft>
              <a:spcPct val="35000"/>
            </a:spcAft>
            <a:buNone/>
          </a:pPr>
          <a:r>
            <a:rPr lang="en-US" sz="1800" kern="1200"/>
            <a:t>Develop</a:t>
          </a:r>
        </a:p>
      </dsp:txBody>
      <dsp:txXfrm rot="-10800000">
        <a:off x="0" y="3308909"/>
        <a:ext cx="1563404" cy="523390"/>
      </dsp:txXfrm>
    </dsp:sp>
    <dsp:sp modelId="{99E8BF11-B138-457D-9333-FC27310CC478}">
      <dsp:nvSpPr>
        <dsp:cNvPr id="0" name=""/>
        <dsp:cNvSpPr/>
      </dsp:nvSpPr>
      <dsp:spPr>
        <a:xfrm>
          <a:off x="1563404" y="3308909"/>
          <a:ext cx="4690214" cy="523390"/>
        </a:xfrm>
        <a:prstGeom prst="rect">
          <a:avLst/>
        </a:prstGeom>
        <a:solidFill>
          <a:schemeClr val="accent2">
            <a:tint val="40000"/>
            <a:alpha val="90000"/>
            <a:hueOff val="543256"/>
            <a:satOff val="-1571"/>
            <a:lumOff val="-33"/>
            <a:alphaOff val="0"/>
          </a:schemeClr>
        </a:solidFill>
        <a:ln w="19050" cap="rnd" cmpd="sng" algn="ctr">
          <a:solidFill>
            <a:schemeClr val="accent2">
              <a:tint val="40000"/>
              <a:alpha val="90000"/>
              <a:hueOff val="543256"/>
              <a:satOff val="-1571"/>
              <a:lumOff val="-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40" tIns="152400" rIns="95140" bIns="152400" numCol="1" spcCol="1270" anchor="ctr" anchorCtr="0">
          <a:noAutofit/>
        </a:bodyPr>
        <a:lstStyle/>
        <a:p>
          <a:pPr marL="0" lvl="0" indent="0" algn="l" defTabSz="533400">
            <a:lnSpc>
              <a:spcPct val="90000"/>
            </a:lnSpc>
            <a:spcBef>
              <a:spcPct val="0"/>
            </a:spcBef>
            <a:spcAft>
              <a:spcPct val="35000"/>
            </a:spcAft>
            <a:buNone/>
          </a:pPr>
          <a:r>
            <a:rPr lang="en-US" sz="1200" kern="1200" dirty="0"/>
            <a:t>Develop relationships with collaborative partners in your community &amp; mechanism to share plans </a:t>
          </a:r>
        </a:p>
      </dsp:txBody>
      <dsp:txXfrm>
        <a:off x="1563404" y="3308909"/>
        <a:ext cx="4690214" cy="523390"/>
      </dsp:txXfrm>
    </dsp:sp>
    <dsp:sp modelId="{6B7F8288-18EC-42B8-BDDE-44EE89CE0965}">
      <dsp:nvSpPr>
        <dsp:cNvPr id="0" name=""/>
        <dsp:cNvSpPr/>
      </dsp:nvSpPr>
      <dsp:spPr>
        <a:xfrm rot="10800000">
          <a:off x="0" y="2511545"/>
          <a:ext cx="1563404" cy="805216"/>
        </a:xfrm>
        <a:prstGeom prst="upArrowCallout">
          <a:avLst>
            <a:gd name="adj1" fmla="val 5000"/>
            <a:gd name="adj2" fmla="val 10000"/>
            <a:gd name="adj3" fmla="val 15000"/>
            <a:gd name="adj4" fmla="val 64977"/>
          </a:avLst>
        </a:prstGeom>
        <a:solidFill>
          <a:schemeClr val="accent2">
            <a:hueOff val="677407"/>
            <a:satOff val="-3316"/>
            <a:lumOff val="1862"/>
            <a:alphaOff val="0"/>
          </a:schemeClr>
        </a:solidFill>
        <a:ln w="19050" cap="rnd" cmpd="sng" algn="ctr">
          <a:solidFill>
            <a:schemeClr val="accent2">
              <a:hueOff val="677407"/>
              <a:satOff val="-3316"/>
              <a:lumOff val="18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189" tIns="128016" rIns="111189" bIns="128016" numCol="1" spcCol="1270" anchor="ctr" anchorCtr="0">
          <a:noAutofit/>
        </a:bodyPr>
        <a:lstStyle/>
        <a:p>
          <a:pPr marL="0" lvl="0" indent="0" algn="ctr" defTabSz="800100">
            <a:lnSpc>
              <a:spcPct val="90000"/>
            </a:lnSpc>
            <a:spcBef>
              <a:spcPct val="0"/>
            </a:spcBef>
            <a:spcAft>
              <a:spcPct val="35000"/>
            </a:spcAft>
            <a:buNone/>
          </a:pPr>
          <a:r>
            <a:rPr lang="en-US" sz="1800" kern="1200"/>
            <a:t>Develop</a:t>
          </a:r>
        </a:p>
      </dsp:txBody>
      <dsp:txXfrm rot="-10800000">
        <a:off x="0" y="2511545"/>
        <a:ext cx="1563404" cy="523390"/>
      </dsp:txXfrm>
    </dsp:sp>
    <dsp:sp modelId="{EE017013-31A7-46F3-A1FB-30098300CC1C}">
      <dsp:nvSpPr>
        <dsp:cNvPr id="0" name=""/>
        <dsp:cNvSpPr/>
      </dsp:nvSpPr>
      <dsp:spPr>
        <a:xfrm>
          <a:off x="1563404" y="2393900"/>
          <a:ext cx="4690214" cy="758681"/>
        </a:xfrm>
        <a:prstGeom prst="rect">
          <a:avLst/>
        </a:prstGeom>
        <a:solidFill>
          <a:schemeClr val="accent2">
            <a:tint val="40000"/>
            <a:alpha val="90000"/>
            <a:hueOff val="814885"/>
            <a:satOff val="-2356"/>
            <a:lumOff val="-50"/>
            <a:alphaOff val="0"/>
          </a:schemeClr>
        </a:solidFill>
        <a:ln w="19050" cap="rnd" cmpd="sng" algn="ctr">
          <a:solidFill>
            <a:schemeClr val="accent2">
              <a:tint val="40000"/>
              <a:alpha val="90000"/>
              <a:hueOff val="814885"/>
              <a:satOff val="-2356"/>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40" tIns="152400" rIns="95140" bIns="152400" numCol="1" spcCol="1270" anchor="ctr" anchorCtr="0">
          <a:noAutofit/>
        </a:bodyPr>
        <a:lstStyle/>
        <a:p>
          <a:pPr marL="0" lvl="0" indent="0" algn="l" defTabSz="533400">
            <a:lnSpc>
              <a:spcPct val="90000"/>
            </a:lnSpc>
            <a:spcBef>
              <a:spcPct val="0"/>
            </a:spcBef>
            <a:spcAft>
              <a:spcPct val="35000"/>
            </a:spcAft>
            <a:buNone/>
          </a:pPr>
          <a:r>
            <a:rPr lang="en-US" sz="1200" kern="1200" dirty="0"/>
            <a:t>Develop policy &amp; procedure to ensure a plan is developed with all pregnant women and document in EHR- to be reviewed at site visit </a:t>
          </a:r>
        </a:p>
      </dsp:txBody>
      <dsp:txXfrm>
        <a:off x="1563404" y="2393900"/>
        <a:ext cx="4690214" cy="758681"/>
      </dsp:txXfrm>
    </dsp:sp>
    <dsp:sp modelId="{E6D527C4-56E5-4E86-A11B-24F105261AA8}">
      <dsp:nvSpPr>
        <dsp:cNvPr id="0" name=""/>
        <dsp:cNvSpPr/>
      </dsp:nvSpPr>
      <dsp:spPr>
        <a:xfrm rot="10800000">
          <a:off x="0" y="1596536"/>
          <a:ext cx="1563404" cy="805216"/>
        </a:xfrm>
        <a:prstGeom prst="upArrowCallout">
          <a:avLst>
            <a:gd name="adj1" fmla="val 5000"/>
            <a:gd name="adj2" fmla="val 10000"/>
            <a:gd name="adj3" fmla="val 15000"/>
            <a:gd name="adj4" fmla="val 64977"/>
          </a:avLst>
        </a:prstGeom>
        <a:solidFill>
          <a:schemeClr val="accent2">
            <a:hueOff val="903209"/>
            <a:satOff val="-4421"/>
            <a:lumOff val="2483"/>
            <a:alphaOff val="0"/>
          </a:schemeClr>
        </a:solidFill>
        <a:ln w="19050" cap="rnd" cmpd="sng" algn="ctr">
          <a:solidFill>
            <a:schemeClr val="accent2">
              <a:hueOff val="903209"/>
              <a:satOff val="-4421"/>
              <a:lumOff val="24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189" tIns="128016" rIns="111189" bIns="128016" numCol="1" spcCol="1270" anchor="ctr" anchorCtr="0">
          <a:noAutofit/>
        </a:bodyPr>
        <a:lstStyle/>
        <a:p>
          <a:pPr marL="0" lvl="0" indent="0" algn="ctr" defTabSz="800100">
            <a:lnSpc>
              <a:spcPct val="90000"/>
            </a:lnSpc>
            <a:spcBef>
              <a:spcPct val="0"/>
            </a:spcBef>
            <a:spcAft>
              <a:spcPct val="35000"/>
            </a:spcAft>
            <a:buNone/>
          </a:pPr>
          <a:r>
            <a:rPr lang="en-US" sz="1800" kern="1200"/>
            <a:t>Modify</a:t>
          </a:r>
        </a:p>
      </dsp:txBody>
      <dsp:txXfrm rot="-10800000">
        <a:off x="0" y="1596536"/>
        <a:ext cx="1563404" cy="523390"/>
      </dsp:txXfrm>
    </dsp:sp>
    <dsp:sp modelId="{6618EAE7-1CA6-48ED-82E2-9E2E8F91B2A5}">
      <dsp:nvSpPr>
        <dsp:cNvPr id="0" name=""/>
        <dsp:cNvSpPr/>
      </dsp:nvSpPr>
      <dsp:spPr>
        <a:xfrm>
          <a:off x="1563404" y="1569027"/>
          <a:ext cx="4690214" cy="523390"/>
        </a:xfrm>
        <a:prstGeom prst="rect">
          <a:avLst/>
        </a:prstGeom>
        <a:solidFill>
          <a:schemeClr val="accent2">
            <a:tint val="40000"/>
            <a:alpha val="90000"/>
            <a:hueOff val="1086513"/>
            <a:satOff val="-3142"/>
            <a:lumOff val="-67"/>
            <a:alphaOff val="0"/>
          </a:schemeClr>
        </a:solidFill>
        <a:ln w="19050" cap="rnd" cmpd="sng" algn="ctr">
          <a:solidFill>
            <a:schemeClr val="accent2">
              <a:tint val="40000"/>
              <a:alpha val="90000"/>
              <a:hueOff val="1086513"/>
              <a:satOff val="-3142"/>
              <a:lumOff val="-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40" tIns="152400" rIns="95140" bIns="152400" numCol="1" spcCol="1270" anchor="ctr" anchorCtr="0">
          <a:noAutofit/>
        </a:bodyPr>
        <a:lstStyle/>
        <a:p>
          <a:pPr marL="0" lvl="0" indent="0" algn="l" defTabSz="533400">
            <a:lnSpc>
              <a:spcPct val="90000"/>
            </a:lnSpc>
            <a:spcBef>
              <a:spcPct val="0"/>
            </a:spcBef>
            <a:spcAft>
              <a:spcPct val="35000"/>
            </a:spcAft>
            <a:buNone/>
          </a:pPr>
          <a:r>
            <a:rPr lang="en-US" sz="1200" kern="1200" dirty="0"/>
            <a:t>Modify Electronic Health Record </a:t>
          </a:r>
        </a:p>
      </dsp:txBody>
      <dsp:txXfrm>
        <a:off x="1563404" y="1569027"/>
        <a:ext cx="4690214" cy="523390"/>
      </dsp:txXfrm>
    </dsp:sp>
    <dsp:sp modelId="{A3953519-D385-4469-813A-8A8493B6F68F}">
      <dsp:nvSpPr>
        <dsp:cNvPr id="0" name=""/>
        <dsp:cNvSpPr/>
      </dsp:nvSpPr>
      <dsp:spPr>
        <a:xfrm rot="10800000">
          <a:off x="0" y="799173"/>
          <a:ext cx="1563404" cy="805216"/>
        </a:xfrm>
        <a:prstGeom prst="upArrowCallout">
          <a:avLst>
            <a:gd name="adj1" fmla="val 5000"/>
            <a:gd name="adj2" fmla="val 10000"/>
            <a:gd name="adj3" fmla="val 15000"/>
            <a:gd name="adj4" fmla="val 64977"/>
          </a:avLst>
        </a:prstGeom>
        <a:solidFill>
          <a:schemeClr val="accent2">
            <a:hueOff val="1129012"/>
            <a:satOff val="-5527"/>
            <a:lumOff val="3104"/>
            <a:alphaOff val="0"/>
          </a:schemeClr>
        </a:solidFill>
        <a:ln w="19050" cap="rnd" cmpd="sng" algn="ctr">
          <a:solidFill>
            <a:schemeClr val="accent2">
              <a:hueOff val="1129012"/>
              <a:satOff val="-5527"/>
              <a:lumOff val="31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189" tIns="128016" rIns="111189" bIns="128016" numCol="1" spcCol="1270" anchor="ctr" anchorCtr="0">
          <a:noAutofit/>
        </a:bodyPr>
        <a:lstStyle/>
        <a:p>
          <a:pPr marL="0" lvl="0" indent="0" algn="ctr" defTabSz="800100">
            <a:lnSpc>
              <a:spcPct val="90000"/>
            </a:lnSpc>
            <a:spcBef>
              <a:spcPct val="0"/>
            </a:spcBef>
            <a:spcAft>
              <a:spcPct val="35000"/>
            </a:spcAft>
            <a:buNone/>
          </a:pPr>
          <a:r>
            <a:rPr lang="en-US" sz="1800" kern="1200"/>
            <a:t>Practice</a:t>
          </a:r>
        </a:p>
      </dsp:txBody>
      <dsp:txXfrm rot="-10800000">
        <a:off x="0" y="799173"/>
        <a:ext cx="1563404" cy="523390"/>
      </dsp:txXfrm>
    </dsp:sp>
    <dsp:sp modelId="{B41A6333-7F42-45B4-A8F1-76C05AE2E015}">
      <dsp:nvSpPr>
        <dsp:cNvPr id="0" name=""/>
        <dsp:cNvSpPr/>
      </dsp:nvSpPr>
      <dsp:spPr>
        <a:xfrm>
          <a:off x="1563404" y="799173"/>
          <a:ext cx="4690214" cy="523390"/>
        </a:xfrm>
        <a:prstGeom prst="rect">
          <a:avLst/>
        </a:prstGeom>
        <a:solidFill>
          <a:schemeClr val="accent2">
            <a:tint val="40000"/>
            <a:alpha val="90000"/>
            <a:hueOff val="1358141"/>
            <a:satOff val="-3927"/>
            <a:lumOff val="-83"/>
            <a:alphaOff val="0"/>
          </a:schemeClr>
        </a:solidFill>
        <a:ln w="19050" cap="rnd" cmpd="sng" algn="ctr">
          <a:solidFill>
            <a:schemeClr val="accent2">
              <a:tint val="40000"/>
              <a:alpha val="90000"/>
              <a:hueOff val="1358141"/>
              <a:satOff val="-3927"/>
              <a:lumOff val="-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40" tIns="152400" rIns="95140" bIns="152400" numCol="1" spcCol="1270" anchor="t" anchorCtr="0">
          <a:noAutofit/>
        </a:bodyPr>
        <a:lstStyle/>
        <a:p>
          <a:pPr marL="0" lvl="0" indent="0" algn="l" defTabSz="533400">
            <a:lnSpc>
              <a:spcPct val="90000"/>
            </a:lnSpc>
            <a:spcBef>
              <a:spcPct val="0"/>
            </a:spcBef>
            <a:spcAft>
              <a:spcPct val="35000"/>
            </a:spcAft>
            <a:buNone/>
          </a:pPr>
          <a:r>
            <a:rPr lang="en-US" sz="1200" kern="1200" dirty="0"/>
            <a:t>Practice developing Family Care Plans</a:t>
          </a:r>
        </a:p>
        <a:p>
          <a:pPr marL="57150" lvl="1" indent="-57150" algn="l" defTabSz="488950">
            <a:lnSpc>
              <a:spcPct val="90000"/>
            </a:lnSpc>
            <a:spcBef>
              <a:spcPct val="0"/>
            </a:spcBef>
            <a:spcAft>
              <a:spcPct val="15000"/>
            </a:spcAft>
            <a:buChar char="•"/>
          </a:pPr>
          <a:r>
            <a:rPr lang="en-US" sz="1100" kern="1200" dirty="0"/>
            <a:t>Integrating into rounds, supervision, team </a:t>
          </a:r>
          <a:r>
            <a:rPr lang="en-US" sz="1200" kern="1200" dirty="0"/>
            <a:t>meetings</a:t>
          </a:r>
        </a:p>
      </dsp:txBody>
      <dsp:txXfrm>
        <a:off x="1563404" y="799173"/>
        <a:ext cx="4690214" cy="523390"/>
      </dsp:txXfrm>
    </dsp:sp>
    <dsp:sp modelId="{EBCF5411-1C09-4C46-8F3E-53E10F7D7C8C}">
      <dsp:nvSpPr>
        <dsp:cNvPr id="0" name=""/>
        <dsp:cNvSpPr/>
      </dsp:nvSpPr>
      <dsp:spPr>
        <a:xfrm rot="10800000">
          <a:off x="0" y="1809"/>
          <a:ext cx="1563404" cy="805216"/>
        </a:xfrm>
        <a:prstGeom prst="upArrowCallout">
          <a:avLst>
            <a:gd name="adj1" fmla="val 5000"/>
            <a:gd name="adj2" fmla="val 10000"/>
            <a:gd name="adj3" fmla="val 15000"/>
            <a:gd name="adj4" fmla="val 64977"/>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189" tIns="128016" rIns="111189" bIns="128016" numCol="1" spcCol="1270" anchor="ctr" anchorCtr="0">
          <a:noAutofit/>
        </a:bodyPr>
        <a:lstStyle/>
        <a:p>
          <a:pPr marL="0" lvl="0" indent="0" algn="ctr" defTabSz="800100">
            <a:lnSpc>
              <a:spcPct val="90000"/>
            </a:lnSpc>
            <a:spcBef>
              <a:spcPct val="0"/>
            </a:spcBef>
            <a:spcAft>
              <a:spcPct val="35000"/>
            </a:spcAft>
            <a:buNone/>
          </a:pPr>
          <a:r>
            <a:rPr lang="en-US" sz="1800" kern="1200" dirty="0"/>
            <a:t>Modify</a:t>
          </a:r>
        </a:p>
      </dsp:txBody>
      <dsp:txXfrm rot="-10800000">
        <a:off x="0" y="1809"/>
        <a:ext cx="1563404" cy="523390"/>
      </dsp:txXfrm>
    </dsp:sp>
    <dsp:sp modelId="{508AF62F-FA01-46C6-8ADA-CCA66A00675B}">
      <dsp:nvSpPr>
        <dsp:cNvPr id="0" name=""/>
        <dsp:cNvSpPr/>
      </dsp:nvSpPr>
      <dsp:spPr>
        <a:xfrm>
          <a:off x="1563404" y="1809"/>
          <a:ext cx="4690214" cy="523390"/>
        </a:xfrm>
        <a:prstGeom prst="rect">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40" tIns="152400" rIns="95140" bIns="152400" numCol="1" spcCol="1270" anchor="ctr" anchorCtr="0">
          <a:noAutofit/>
        </a:bodyPr>
        <a:lstStyle/>
        <a:p>
          <a:pPr marL="0" lvl="0" indent="0" algn="l" defTabSz="533400">
            <a:lnSpc>
              <a:spcPct val="90000"/>
            </a:lnSpc>
            <a:spcBef>
              <a:spcPct val="0"/>
            </a:spcBef>
            <a:spcAft>
              <a:spcPct val="35000"/>
            </a:spcAft>
            <a:buNone/>
          </a:pPr>
          <a:r>
            <a:rPr lang="en-US" sz="1200" kern="1200" dirty="0"/>
            <a:t>Modify Family Care Plan for your agency</a:t>
          </a:r>
        </a:p>
      </dsp:txBody>
      <dsp:txXfrm>
        <a:off x="1563404" y="1809"/>
        <a:ext cx="4690214" cy="5233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94610-5094-4BD5-B371-DD8E59888FA6}">
      <dsp:nvSpPr>
        <dsp:cNvPr id="0" name=""/>
        <dsp:cNvSpPr/>
      </dsp:nvSpPr>
      <dsp:spPr>
        <a:xfrm>
          <a:off x="508" y="114821"/>
          <a:ext cx="1982918" cy="1189751"/>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u="none"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SEPI CT Secure Storage of Medication and Other Substances Video</a:t>
          </a:r>
          <a:endParaRPr lang="en-US" sz="1500" u="none" kern="1200" dirty="0">
            <a:solidFill>
              <a:schemeClr val="tx1"/>
            </a:solidFill>
          </a:endParaRPr>
        </a:p>
      </dsp:txBody>
      <dsp:txXfrm>
        <a:off x="508" y="114821"/>
        <a:ext cx="1982918" cy="1189751"/>
      </dsp:txXfrm>
    </dsp:sp>
    <dsp:sp modelId="{39852DD1-CFC3-4576-962D-A662A75BEEBA}">
      <dsp:nvSpPr>
        <dsp:cNvPr id="0" name=""/>
        <dsp:cNvSpPr/>
      </dsp:nvSpPr>
      <dsp:spPr>
        <a:xfrm>
          <a:off x="2181718" y="114821"/>
          <a:ext cx="1982918" cy="1189751"/>
        </a:xfrm>
        <a:prstGeom prst="rect">
          <a:avLst/>
        </a:prstGeom>
        <a:solidFill>
          <a:schemeClr val="accent5">
            <a:hueOff val="1247448"/>
            <a:satOff val="-803"/>
            <a:lumOff val="54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Keep cannabis, edibles, and substances stored out of sight and reach</a:t>
          </a:r>
        </a:p>
      </dsp:txBody>
      <dsp:txXfrm>
        <a:off x="2181718" y="114821"/>
        <a:ext cx="1982918" cy="1189751"/>
      </dsp:txXfrm>
    </dsp:sp>
    <dsp:sp modelId="{4C139D66-B2A4-486A-8B16-DC82ECC7DDCC}">
      <dsp:nvSpPr>
        <dsp:cNvPr id="0" name=""/>
        <dsp:cNvSpPr/>
      </dsp:nvSpPr>
      <dsp:spPr>
        <a:xfrm>
          <a:off x="508" y="1502864"/>
          <a:ext cx="1982918" cy="1189751"/>
        </a:xfrm>
        <a:prstGeom prst="rect">
          <a:avLst/>
        </a:prstGeom>
        <a:solidFill>
          <a:schemeClr val="accent5">
            <a:hueOff val="2494895"/>
            <a:satOff val="-1605"/>
            <a:lumOff val="109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Clean surfaces after use to reduce exposure risk: wipe tables, chairs, furniture, etc.</a:t>
          </a:r>
        </a:p>
      </dsp:txBody>
      <dsp:txXfrm>
        <a:off x="508" y="1502864"/>
        <a:ext cx="1982918" cy="1189751"/>
      </dsp:txXfrm>
    </dsp:sp>
    <dsp:sp modelId="{187CD582-95A2-4633-9223-56B70C0ADACA}">
      <dsp:nvSpPr>
        <dsp:cNvPr id="0" name=""/>
        <dsp:cNvSpPr/>
      </dsp:nvSpPr>
      <dsp:spPr>
        <a:xfrm>
          <a:off x="2181718" y="1502864"/>
          <a:ext cx="1982918" cy="1189751"/>
        </a:xfrm>
        <a:prstGeom prst="rect">
          <a:avLst/>
        </a:prstGeom>
        <a:solidFill>
          <a:schemeClr val="accent5">
            <a:hueOff val="3742343"/>
            <a:satOff val="-2408"/>
            <a:lumOff val="164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Keep prescriptions in original containers</a:t>
          </a:r>
        </a:p>
      </dsp:txBody>
      <dsp:txXfrm>
        <a:off x="2181718" y="1502864"/>
        <a:ext cx="1982918" cy="1189751"/>
      </dsp:txXfrm>
    </dsp:sp>
    <dsp:sp modelId="{585E03B9-E2F9-4378-AD92-16347DCFDB6C}">
      <dsp:nvSpPr>
        <dsp:cNvPr id="0" name=""/>
        <dsp:cNvSpPr/>
      </dsp:nvSpPr>
      <dsp:spPr>
        <a:xfrm>
          <a:off x="508" y="2890907"/>
          <a:ext cx="1982918" cy="1189751"/>
        </a:xfrm>
        <a:prstGeom prst="rect">
          <a:avLst/>
        </a:prstGeom>
        <a:solidFill>
          <a:schemeClr val="accent5">
            <a:hueOff val="4989790"/>
            <a:satOff val="-3210"/>
            <a:lumOff val="219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Lock medications and substances using lock bags, boxes or safes</a:t>
          </a:r>
        </a:p>
      </dsp:txBody>
      <dsp:txXfrm>
        <a:off x="508" y="2890907"/>
        <a:ext cx="1982918" cy="1189751"/>
      </dsp:txXfrm>
    </dsp:sp>
    <dsp:sp modelId="{B6EF6C53-9B28-4007-AA7B-60D0D3A1C9E0}">
      <dsp:nvSpPr>
        <dsp:cNvPr id="0" name=""/>
        <dsp:cNvSpPr/>
      </dsp:nvSpPr>
      <dsp:spPr>
        <a:xfrm>
          <a:off x="2181718" y="2890907"/>
          <a:ext cx="1982918" cy="1189751"/>
        </a:xfrm>
        <a:prstGeom prst="rect">
          <a:avLst/>
        </a:prstGeom>
        <a:solidFill>
          <a:schemeClr val="accent5">
            <a:hueOff val="6237238"/>
            <a:satOff val="-4013"/>
            <a:lumOff val="2744"/>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Order medication lock boxes for your nonprofit (Limited supplies)</a:t>
          </a:r>
          <a:endParaRPr lang="en-US" sz="1500" kern="1200" dirty="0">
            <a:solidFill>
              <a:schemeClr val="tx1"/>
            </a:solidFill>
          </a:endParaRPr>
        </a:p>
      </dsp:txBody>
      <dsp:txXfrm>
        <a:off x="2181718" y="2890907"/>
        <a:ext cx="1982918" cy="1189751"/>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6725"/>
          </a:xfrm>
          <a:prstGeom prst="rect">
            <a:avLst/>
          </a:prstGeom>
        </p:spPr>
        <p:txBody>
          <a:bodyPr vert="horz" lIns="91440" tIns="45720" rIns="91440" bIns="45720" rtlCol="0"/>
          <a:lstStyle>
            <a:lvl1pPr algn="r">
              <a:defRPr sz="1200"/>
            </a:lvl1pPr>
          </a:lstStyle>
          <a:p>
            <a:fld id="{0E13D5F5-C602-4373-85BA-7204A38B1CEB}" type="datetimeFigureOut">
              <a:rPr lang="en-US" smtClean="0"/>
              <a:t>10/3/2023</a:t>
            </a:fld>
            <a:endParaRPr lang="en-US"/>
          </a:p>
        </p:txBody>
      </p:sp>
      <p:sp>
        <p:nvSpPr>
          <p:cNvPr id="4" name="Footer Placeholder 3"/>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fld id="{D0ED3EDF-E954-4E84-9CB8-3C2C7842DA41}" type="slidenum">
              <a:rPr lang="en-US" smtClean="0"/>
              <a:t>‹#›</a:t>
            </a:fld>
            <a:endParaRPr lang="en-US"/>
          </a:p>
        </p:txBody>
      </p:sp>
    </p:spTree>
    <p:extLst>
      <p:ext uri="{BB962C8B-B14F-4D97-AF65-F5344CB8AC3E}">
        <p14:creationId xmlns:p14="http://schemas.microsoft.com/office/powerpoint/2010/main" val="274122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FF896B1-96FE-496D-B877-44A062EBFCCD}" type="datetimeFigureOut">
              <a:rPr lang="en-US" smtClean="0"/>
              <a:t>10/3/2023</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52542305-131A-4BEC-8D81-62CD5164693C}" type="slidenum">
              <a:rPr lang="en-US" smtClean="0"/>
              <a:t>‹#›</a:t>
            </a:fld>
            <a:endParaRPr lang="en-US" dirty="0"/>
          </a:p>
        </p:txBody>
      </p:sp>
    </p:spTree>
    <p:extLst>
      <p:ext uri="{BB962C8B-B14F-4D97-AF65-F5344CB8AC3E}">
        <p14:creationId xmlns:p14="http://schemas.microsoft.com/office/powerpoint/2010/main" val="384631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42305-131A-4BEC-8D81-62CD5164693C}" type="slidenum">
              <a:rPr lang="en-US" smtClean="0"/>
              <a:t>1</a:t>
            </a:fld>
            <a:endParaRPr lang="en-US" dirty="0"/>
          </a:p>
        </p:txBody>
      </p:sp>
    </p:spTree>
    <p:extLst>
      <p:ext uri="{BB962C8B-B14F-4D97-AF65-F5344CB8AC3E}">
        <p14:creationId xmlns:p14="http://schemas.microsoft.com/office/powerpoint/2010/main" val="186803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also is shared with other state partners, community providers and those with lived experience to help the state make policy, education, training and service decisions.</a:t>
            </a:r>
          </a:p>
          <a:p>
            <a:endParaRPr lang="en-US" dirty="0"/>
          </a:p>
        </p:txBody>
      </p:sp>
      <p:sp>
        <p:nvSpPr>
          <p:cNvPr id="4" name="Slide Number Placeholder 3"/>
          <p:cNvSpPr>
            <a:spLocks noGrp="1"/>
          </p:cNvSpPr>
          <p:nvPr>
            <p:ph type="sldNum" sz="quarter" idx="10"/>
          </p:nvPr>
        </p:nvSpPr>
        <p:spPr/>
        <p:txBody>
          <a:bodyPr/>
          <a:lstStyle/>
          <a:p>
            <a:fld id="{52542305-131A-4BEC-8D81-62CD5164693C}" type="slidenum">
              <a:rPr lang="en-US" smtClean="0"/>
              <a:t>23</a:t>
            </a:fld>
            <a:endParaRPr lang="en-US" dirty="0"/>
          </a:p>
        </p:txBody>
      </p:sp>
    </p:spTree>
    <p:extLst>
      <p:ext uri="{BB962C8B-B14F-4D97-AF65-F5344CB8AC3E}">
        <p14:creationId xmlns:p14="http://schemas.microsoft.com/office/powerpoint/2010/main" val="2220040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26</a:t>
            </a:fld>
            <a:endParaRPr lang="en-US"/>
          </a:p>
        </p:txBody>
      </p:sp>
    </p:spTree>
    <p:extLst>
      <p:ext uri="{BB962C8B-B14F-4D97-AF65-F5344CB8AC3E}">
        <p14:creationId xmlns:p14="http://schemas.microsoft.com/office/powerpoint/2010/main" val="160949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going to now take a few minutes to watch a video on empathy from </a:t>
            </a:r>
            <a:r>
              <a:rPr lang="en-US" sz="1200" kern="1200" dirty="0" err="1">
                <a:solidFill>
                  <a:schemeClr val="tx1"/>
                </a:solidFill>
                <a:effectLst/>
                <a:latin typeface="+mn-lt"/>
                <a:ea typeface="+mn-ea"/>
                <a:cs typeface="+mn-cs"/>
              </a:rPr>
              <a:t>Brene</a:t>
            </a:r>
            <a:r>
              <a:rPr lang="en-US" sz="1200" kern="1200" dirty="0">
                <a:solidFill>
                  <a:schemeClr val="tx1"/>
                </a:solidFill>
                <a:effectLst/>
                <a:latin typeface="+mn-lt"/>
                <a:ea typeface="+mn-ea"/>
                <a:cs typeface="+mn-cs"/>
              </a:rPr>
              <a:t> Brown, and as you are watching I want you to try to think about why I’ve included this video into the discussion on CAPTA and Plans of Safe Care…</a:t>
            </a:r>
          </a:p>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27</a:t>
            </a:fld>
            <a:endParaRPr lang="en-US" dirty="0"/>
          </a:p>
        </p:txBody>
      </p:sp>
    </p:spTree>
    <p:extLst>
      <p:ext uri="{BB962C8B-B14F-4D97-AF65-F5344CB8AC3E}">
        <p14:creationId xmlns:p14="http://schemas.microsoft.com/office/powerpoint/2010/main" val="3040297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I hope you were all able to get something out of that video. I know, for me </a:t>
            </a:r>
            <a:r>
              <a:rPr lang="en-US" sz="1200" kern="1200" dirty="0" err="1">
                <a:solidFill>
                  <a:schemeClr val="tx1"/>
                </a:solidFill>
                <a:effectLst/>
                <a:latin typeface="+mn-lt"/>
                <a:ea typeface="+mn-ea"/>
                <a:cs typeface="+mn-cs"/>
              </a:rPr>
              <a:t>Brene</a:t>
            </a:r>
            <a:r>
              <a:rPr lang="en-US" sz="1200" kern="1200" dirty="0">
                <a:solidFill>
                  <a:schemeClr val="tx1"/>
                </a:solidFill>
                <a:effectLst/>
                <a:latin typeface="+mn-lt"/>
                <a:ea typeface="+mn-ea"/>
                <a:cs typeface="+mn-cs"/>
              </a:rPr>
              <a:t> always has a great way of putting things into such a relatable context.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know that folks needing a Plan of Safe Care have been highly stigmatized and in many cases have experienced trauma as a result of the judgmental attitudes and beliefs they have encountered when trying to seek help.  So the way we engage in these conversations is so important. If we use an empathetic lens we are able to connect more effectively and increase the likelihood that someone will feel safe to accept help or seek help again in the future.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know that the folks that work in hospitals and have firsthand knowledge of the impact of substance use in regards to the baby and this can bring up difficult feelings. However, we need to balance that with the understanding that addiction is disease and that individuals with substance use disorders need to be supported and valued as parents, and connected to resources to help support their recovery and baby. </a:t>
            </a:r>
          </a:p>
          <a:p>
            <a:endParaRPr lang="en-US" dirty="0"/>
          </a:p>
        </p:txBody>
      </p:sp>
      <p:sp>
        <p:nvSpPr>
          <p:cNvPr id="4" name="Slide Number Placeholder 3"/>
          <p:cNvSpPr>
            <a:spLocks noGrp="1"/>
          </p:cNvSpPr>
          <p:nvPr>
            <p:ph type="sldNum" sz="quarter" idx="10"/>
          </p:nvPr>
        </p:nvSpPr>
        <p:spPr/>
        <p:txBody>
          <a:bodyPr/>
          <a:lstStyle/>
          <a:p>
            <a:fld id="{52542305-131A-4BEC-8D81-62CD5164693C}" type="slidenum">
              <a:rPr lang="en-US" smtClean="0"/>
              <a:t>28</a:t>
            </a:fld>
            <a:endParaRPr lang="en-US" dirty="0"/>
          </a:p>
        </p:txBody>
      </p:sp>
    </p:spTree>
    <p:extLst>
      <p:ext uri="{BB962C8B-B14F-4D97-AF65-F5344CB8AC3E}">
        <p14:creationId xmlns:p14="http://schemas.microsoft.com/office/powerpoint/2010/main" val="109415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https://www.cthealth.org/wp-content/uploads/2020/01/Health-disparities-in-Connecticut.pdf</a:t>
            </a:r>
          </a:p>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29</a:t>
            </a:fld>
            <a:endParaRPr lang="en-US" dirty="0"/>
          </a:p>
        </p:txBody>
      </p:sp>
    </p:spTree>
    <p:extLst>
      <p:ext uri="{BB962C8B-B14F-4D97-AF65-F5344CB8AC3E}">
        <p14:creationId xmlns:p14="http://schemas.microsoft.com/office/powerpoint/2010/main" val="1984201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https://www.cthealth.org/wp-content/uploads/2020/01/Health-disparities-in-Connecticut.pdf</a:t>
            </a:r>
          </a:p>
          <a:p>
            <a:endParaRPr lang="en-US" dirty="0"/>
          </a:p>
          <a:p>
            <a:r>
              <a:rPr lang="en-US" dirty="0"/>
              <a:t>Many studies have shown that black and Latino patients receive less aggressive treatment than white patients. Research has found that, for example, Hispanic patients were half as likely to be given pain medication when they went to the emergency room with a broken bone</a:t>
            </a:r>
          </a:p>
          <a:p>
            <a:endParaRPr lang="en-US" dirty="0"/>
          </a:p>
          <a:p>
            <a:r>
              <a:rPr lang="en-US" dirty="0"/>
              <a:t>Studies have found links between experiencing discrimination and negative physical and mental health consequences including depression, anxiety, hypertension, breast cancer, and giving birth preterm or having a low-birthweight baby. Research suggests that one way discrimination could lead to poorer health is through repeated activation of the body’s stress response system, which can have negative long-term physiological and psychological effects.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31</a:t>
            </a:fld>
            <a:endParaRPr lang="en-US" dirty="0"/>
          </a:p>
        </p:txBody>
      </p:sp>
    </p:spTree>
    <p:extLst>
      <p:ext uri="{BB962C8B-B14F-4D97-AF65-F5344CB8AC3E}">
        <p14:creationId xmlns:p14="http://schemas.microsoft.com/office/powerpoint/2010/main" val="71021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42305-131A-4BEC-8D81-62CD5164693C}" type="slidenum">
              <a:rPr lang="en-US" smtClean="0"/>
              <a:t>32</a:t>
            </a:fld>
            <a:endParaRPr lang="en-US" dirty="0"/>
          </a:p>
        </p:txBody>
      </p:sp>
    </p:spTree>
    <p:extLst>
      <p:ext uri="{BB962C8B-B14F-4D97-AF65-F5344CB8AC3E}">
        <p14:creationId xmlns:p14="http://schemas.microsoft.com/office/powerpoint/2010/main" val="3474732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provider, incorporating screening for substance use and substance use disorders into every encounter gives all patients the opportunity to receive support for their individual needs and challenges. Consider validated screening tools such as 4 Ps, 5 Ps,  ASSIST, T-ACE, or AUDIT.</a:t>
            </a:r>
          </a:p>
          <a:p>
            <a:endParaRPr lang="en-US" dirty="0"/>
          </a:p>
          <a:p>
            <a:r>
              <a:rPr lang="en-US" dirty="0"/>
              <a:t>Use nonjudgmental, </a:t>
            </a:r>
            <a:r>
              <a:rPr lang="en-US" dirty="0" err="1"/>
              <a:t>nonmoralistic</a:t>
            </a:r>
            <a:r>
              <a:rPr lang="en-US" dirty="0"/>
              <a:t>, and nonthreatening language when asking individuals about substance use. It is important to recognize personal attitudes that may influence a person's response. Stress harm reduction and meet them where they are at.</a:t>
            </a:r>
          </a:p>
          <a:p>
            <a:endParaRPr lang="en-US" dirty="0"/>
          </a:p>
          <a:p>
            <a:r>
              <a:rPr lang="en-US" dirty="0"/>
              <a:t>If an individual is not ready to stop using substances, talk to them about their willingness to engage in harm reduction practices. You can also provide education on overdose prevention. Offer resources that can help someone use substances more safely. </a:t>
            </a:r>
          </a:p>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33</a:t>
            </a:fld>
            <a:endParaRPr lang="en-US" dirty="0"/>
          </a:p>
        </p:txBody>
      </p:sp>
    </p:spTree>
    <p:extLst>
      <p:ext uri="{BB962C8B-B14F-4D97-AF65-F5344CB8AC3E}">
        <p14:creationId xmlns:p14="http://schemas.microsoft.com/office/powerpoint/2010/main" val="3136209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essential that DCF are partners at the table. We want the right cases that need to go to DCF and not backlog an already overburdened system or </a:t>
            </a:r>
            <a:r>
              <a:rPr lang="en-US" sz="1200" kern="1200" dirty="0" err="1">
                <a:solidFill>
                  <a:schemeClr val="tx1"/>
                </a:solidFill>
                <a:effectLst/>
                <a:latin typeface="+mn-lt"/>
                <a:ea typeface="+mn-ea"/>
                <a:cs typeface="+mn-cs"/>
              </a:rPr>
              <a:t>retraumatize</a:t>
            </a:r>
            <a:r>
              <a:rPr lang="en-US" sz="1200" kern="1200" dirty="0">
                <a:solidFill>
                  <a:schemeClr val="tx1"/>
                </a:solidFill>
                <a:effectLst/>
                <a:latin typeface="+mn-lt"/>
                <a:ea typeface="+mn-ea"/>
                <a:cs typeface="+mn-cs"/>
              </a:rPr>
              <a:t> folks from involvement in the systems when it’s not warranted. </a:t>
            </a:r>
          </a:p>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35</a:t>
            </a:fld>
            <a:endParaRPr lang="en-US"/>
          </a:p>
        </p:txBody>
      </p:sp>
    </p:spTree>
    <p:extLst>
      <p:ext uri="{BB962C8B-B14F-4D97-AF65-F5344CB8AC3E}">
        <p14:creationId xmlns:p14="http://schemas.microsoft.com/office/powerpoint/2010/main" val="324436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Engagement is process. Best to engage individuals in conversations early in pregnancy and to keep revisiting them. Provide education and give individual time to ask questions, think things through, process their reactions, etc.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Plan development and support – work with individual as early in pregnancy and throughout pregnancy to develop the plan and identify areas that are needed for support. This may look very different at the one month mark vs. 8 month mark of pregnancy. Plan is an evolving tool that can be used to empower mom and can highlight strengths and progress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Interagency collaboration – collaboration is key. If you are the provider that has taken the lead with mom on the Plan, work with mom to sign ROI for other providers, particularly their medical team, to ensure all providers are aware of the plan in advance. Never assume just because mom is engaged with other providers that they have discussed CAPTA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community vs. hospital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those in the hospital setting, you have a general sense of how long the person will be there. You may want to go in and discuss Plans of Safe Care a few hours post-delivery to plant the seed. Then you may go back and give more information later, and then go back again to actually develop the Plan. Waiting until right before discharge is not the time to be starting the conversation about the plan. </a:t>
            </a:r>
          </a:p>
          <a:p>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38</a:t>
            </a:fld>
            <a:endParaRPr lang="en-US"/>
          </a:p>
        </p:txBody>
      </p:sp>
    </p:spTree>
    <p:extLst>
      <p:ext uri="{BB962C8B-B14F-4D97-AF65-F5344CB8AC3E}">
        <p14:creationId xmlns:p14="http://schemas.microsoft.com/office/powerpoint/2010/main" val="149343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42305-131A-4BEC-8D81-62CD5164693C}" type="slidenum">
              <a:rPr lang="en-US" smtClean="0"/>
              <a:t>4</a:t>
            </a:fld>
            <a:endParaRPr lang="en-US" dirty="0"/>
          </a:p>
        </p:txBody>
      </p:sp>
    </p:spTree>
    <p:extLst>
      <p:ext uri="{BB962C8B-B14F-4D97-AF65-F5344CB8AC3E}">
        <p14:creationId xmlns:p14="http://schemas.microsoft.com/office/powerpoint/2010/main" val="4095663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very unique opportunity when mom/birthing</a:t>
            </a:r>
            <a:r>
              <a:rPr lang="en-US" sz="1200" kern="1200" baseline="0" dirty="0">
                <a:solidFill>
                  <a:schemeClr val="tx1"/>
                </a:solidFill>
                <a:effectLst/>
                <a:latin typeface="+mn-lt"/>
                <a:ea typeface="+mn-ea"/>
                <a:cs typeface="+mn-cs"/>
              </a:rPr>
              <a:t> persons</a:t>
            </a:r>
            <a:r>
              <a:rPr lang="en-US" sz="1200" kern="1200" dirty="0">
                <a:solidFill>
                  <a:schemeClr val="tx1"/>
                </a:solidFill>
                <a:effectLst/>
                <a:latin typeface="+mn-lt"/>
                <a:ea typeface="+mn-ea"/>
                <a:cs typeface="+mn-cs"/>
              </a:rPr>
              <a:t> are</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t a vulnerable place to help empower them and validate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experience and help them to feel strong and capable vs. feeling shame, and disempowered. How you frame the POSC, how you talk about it, can be a make or break moment for people. Even if there are areas that need to be worked on, working with them to identify strengths is vital. Even if they comes in with a POSC, the hospital staff need to be equipped to talk about the plan and review the plan in a way that feels empowering, supportive  and strengths based</a:t>
            </a:r>
          </a:p>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39</a:t>
            </a:fld>
            <a:endParaRPr lang="en-US"/>
          </a:p>
        </p:txBody>
      </p:sp>
    </p:spTree>
    <p:extLst>
      <p:ext uri="{BB962C8B-B14F-4D97-AF65-F5344CB8AC3E}">
        <p14:creationId xmlns:p14="http://schemas.microsoft.com/office/powerpoint/2010/main" val="1370876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assume someone</a:t>
            </a:r>
            <a:r>
              <a:rPr lang="en-US" baseline="0" dirty="0"/>
              <a:t> </a:t>
            </a:r>
            <a:r>
              <a:rPr lang="en-US" dirty="0"/>
              <a:t>else has done the plan. If</a:t>
            </a:r>
            <a:r>
              <a:rPr lang="en-US" baseline="0" dirty="0"/>
              <a:t> you have a pregnant person with a substance use disorder, all providers involved should ideally be talking to mom/birthing person about CAPTA and communicating regarding who will be the lead provider</a:t>
            </a:r>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40</a:t>
            </a:fld>
            <a:endParaRPr lang="en-US"/>
          </a:p>
        </p:txBody>
      </p:sp>
    </p:spTree>
    <p:extLst>
      <p:ext uri="{BB962C8B-B14F-4D97-AF65-F5344CB8AC3E}">
        <p14:creationId xmlns:p14="http://schemas.microsoft.com/office/powerpoint/2010/main" val="9100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41</a:t>
            </a:fld>
            <a:endParaRPr lang="en-US"/>
          </a:p>
        </p:txBody>
      </p:sp>
    </p:spTree>
    <p:extLst>
      <p:ext uri="{BB962C8B-B14F-4D97-AF65-F5344CB8AC3E}">
        <p14:creationId xmlns:p14="http://schemas.microsoft.com/office/powerpoint/2010/main" val="995452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often hear that there aren’t adequate resources to support folks with substance use needs, and our data often shows that we have beds throughout our services continuum that can meet people throughout their recovery journey. Traditional and nontraditional paths to recovery and everybody’s path may look different based on their own life circumstances, beliefs, or stage of change. May be more be successful if there needs and desires are met and worked with (i.e. flexibility with childcare, employment, </a:t>
            </a:r>
            <a:r>
              <a:rPr lang="en-US" baseline="0" dirty="0" err="1"/>
              <a:t>etc</a:t>
            </a:r>
            <a:r>
              <a:rPr lang="en-US" baseline="0" dirty="0"/>
              <a:t>). </a:t>
            </a:r>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42</a:t>
            </a:fld>
            <a:endParaRPr lang="en-US"/>
          </a:p>
        </p:txBody>
      </p:sp>
    </p:spTree>
    <p:extLst>
      <p:ext uri="{BB962C8B-B14F-4D97-AF65-F5344CB8AC3E}">
        <p14:creationId xmlns:p14="http://schemas.microsoft.com/office/powerpoint/2010/main" val="2284703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542305-131A-4BEC-8D81-62CD5164693C}" type="slidenum">
              <a:rPr lang="en-US" smtClean="0"/>
              <a:t>43</a:t>
            </a:fld>
            <a:endParaRPr lang="en-US"/>
          </a:p>
        </p:txBody>
      </p:sp>
    </p:spTree>
    <p:extLst>
      <p:ext uri="{BB962C8B-B14F-4D97-AF65-F5344CB8AC3E}">
        <p14:creationId xmlns:p14="http://schemas.microsoft.com/office/powerpoint/2010/main" val="329620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44</a:t>
            </a:fld>
            <a:endParaRPr lang="en-US"/>
          </a:p>
        </p:txBody>
      </p:sp>
    </p:spTree>
    <p:extLst>
      <p:ext uri="{BB962C8B-B14F-4D97-AF65-F5344CB8AC3E}">
        <p14:creationId xmlns:p14="http://schemas.microsoft.com/office/powerpoint/2010/main" val="3798506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expectation is not that the hospital is expected to manage all of the aspects of the Plan, but they should know how to refer folks to resources that can assist. Ideally, community providers that are working with mom more closely regarding some of these needs should take the lead on supporting the Plan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45</a:t>
            </a:fld>
            <a:endParaRPr lang="en-US"/>
          </a:p>
        </p:txBody>
      </p:sp>
    </p:spTree>
    <p:extLst>
      <p:ext uri="{BB962C8B-B14F-4D97-AF65-F5344CB8AC3E}">
        <p14:creationId xmlns:p14="http://schemas.microsoft.com/office/powerpoint/2010/main" val="226814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exploring intention around pregnancy</a:t>
            </a:r>
          </a:p>
        </p:txBody>
      </p:sp>
      <p:sp>
        <p:nvSpPr>
          <p:cNvPr id="4" name="Slide Number Placeholder 3"/>
          <p:cNvSpPr>
            <a:spLocks noGrp="1"/>
          </p:cNvSpPr>
          <p:nvPr>
            <p:ph type="sldNum" sz="quarter" idx="5"/>
          </p:nvPr>
        </p:nvSpPr>
        <p:spPr/>
        <p:txBody>
          <a:bodyPr/>
          <a:lstStyle/>
          <a:p>
            <a:fld id="{52542305-131A-4BEC-8D81-62CD5164693C}" type="slidenum">
              <a:rPr lang="en-US" smtClean="0"/>
              <a:t>46</a:t>
            </a:fld>
            <a:endParaRPr lang="en-US"/>
          </a:p>
        </p:txBody>
      </p:sp>
    </p:spTree>
    <p:extLst>
      <p:ext uri="{BB962C8B-B14F-4D97-AF65-F5344CB8AC3E}">
        <p14:creationId xmlns:p14="http://schemas.microsoft.com/office/powerpoint/2010/main" val="1223097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542305-131A-4BEC-8D81-62CD5164693C}" type="slidenum">
              <a:rPr lang="en-US" smtClean="0"/>
              <a:t>47</a:t>
            </a:fld>
            <a:endParaRPr lang="en-US" dirty="0"/>
          </a:p>
        </p:txBody>
      </p:sp>
    </p:spTree>
    <p:extLst>
      <p:ext uri="{BB962C8B-B14F-4D97-AF65-F5344CB8AC3E}">
        <p14:creationId xmlns:p14="http://schemas.microsoft.com/office/powerpoint/2010/main" val="4013909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2542305-131A-4BEC-8D81-62CD5164693C}" type="slidenum">
              <a:rPr lang="en-US" smtClean="0"/>
              <a:t>48</a:t>
            </a:fld>
            <a:endParaRPr lang="en-US" dirty="0"/>
          </a:p>
        </p:txBody>
      </p:sp>
    </p:spTree>
    <p:extLst>
      <p:ext uri="{BB962C8B-B14F-4D97-AF65-F5344CB8AC3E}">
        <p14:creationId xmlns:p14="http://schemas.microsoft.com/office/powerpoint/2010/main" val="385482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help frame today’s discussion, I want to spend a minute talking about the Opioid epidemic. We know that the Opioid Issue is a National Epidemic AND that there are also more commonly used substances (like alcohol and marijuana) that also negative impact people’s lives.</a:t>
            </a:r>
          </a:p>
          <a:p>
            <a:r>
              <a:rPr lang="en-US" sz="1200" kern="1200" dirty="0">
                <a:solidFill>
                  <a:schemeClr val="tx1"/>
                </a:solidFill>
                <a:effectLst/>
                <a:latin typeface="+mn-lt"/>
                <a:ea typeface="+mn-ea"/>
                <a:cs typeface="+mn-cs"/>
              </a:rPr>
              <a:t>The Opioid Epidemic, though, because of the lethality of the substance has been driving an increase in the deaths associated with substance use disorders, and has truly become a public health crisis.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also know that Substance Use Disorders are a medical condition that do not discriminate and are an issue in ALL communities. Yet there continues to be a lot of stigma surrounding substance use disorders that we don’t see with other medical conditions, such as cancer or diabetes. </a:t>
            </a:r>
          </a:p>
          <a:p>
            <a:endParaRPr lang="en-US" dirty="0"/>
          </a:p>
        </p:txBody>
      </p:sp>
      <p:sp>
        <p:nvSpPr>
          <p:cNvPr id="4" name="Slide Number Placeholder 3"/>
          <p:cNvSpPr>
            <a:spLocks noGrp="1"/>
          </p:cNvSpPr>
          <p:nvPr>
            <p:ph type="sldNum" sz="quarter" idx="10"/>
          </p:nvPr>
        </p:nvSpPr>
        <p:spPr/>
        <p:txBody>
          <a:bodyPr/>
          <a:lstStyle/>
          <a:p>
            <a:fld id="{52542305-131A-4BEC-8D81-62CD5164693C}" type="slidenum">
              <a:rPr lang="en-US" smtClean="0"/>
              <a:t>5</a:t>
            </a:fld>
            <a:endParaRPr lang="en-US" dirty="0"/>
          </a:p>
        </p:txBody>
      </p:sp>
    </p:spTree>
    <p:extLst>
      <p:ext uri="{BB962C8B-B14F-4D97-AF65-F5344CB8AC3E}">
        <p14:creationId xmlns:p14="http://schemas.microsoft.com/office/powerpoint/2010/main" val="3713068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50</a:t>
            </a:fld>
            <a:endParaRPr lang="en-US" dirty="0"/>
          </a:p>
        </p:txBody>
      </p:sp>
    </p:spTree>
    <p:extLst>
      <p:ext uri="{BB962C8B-B14F-4D97-AF65-F5344CB8AC3E}">
        <p14:creationId xmlns:p14="http://schemas.microsoft.com/office/powerpoint/2010/main" val="1907965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542305-131A-4BEC-8D81-62CD5164693C}" type="slidenum">
              <a:rPr lang="en-US" smtClean="0"/>
              <a:t>52</a:t>
            </a:fld>
            <a:endParaRPr lang="en-US" dirty="0"/>
          </a:p>
        </p:txBody>
      </p:sp>
    </p:spTree>
    <p:extLst>
      <p:ext uri="{BB962C8B-B14F-4D97-AF65-F5344CB8AC3E}">
        <p14:creationId xmlns:p14="http://schemas.microsoft.com/office/powerpoint/2010/main" val="661838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Being connected to MOUD/MAT offers individuals with the best chance for long-term sustained recovery and can give them the opportunity to help build their toolkit </a:t>
            </a:r>
          </a:p>
          <a:p>
            <a:r>
              <a:rPr lang="en-US" sz="1200" kern="1200" dirty="0">
                <a:solidFill>
                  <a:schemeClr val="tx1"/>
                </a:solidFill>
                <a:effectLst/>
                <a:latin typeface="+mn-lt"/>
                <a:ea typeface="+mn-ea"/>
                <a:cs typeface="+mn-cs"/>
              </a:rPr>
              <a:t> *Source: Beacon Health Options White Paper on Opioid Crisis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542305-131A-4BEC-8D81-62CD5164693C}" type="slidenum">
              <a:rPr lang="en-US" smtClean="0"/>
              <a:t>53</a:t>
            </a:fld>
            <a:endParaRPr lang="en-US" dirty="0"/>
          </a:p>
        </p:txBody>
      </p:sp>
    </p:spTree>
    <p:extLst>
      <p:ext uri="{BB962C8B-B14F-4D97-AF65-F5344CB8AC3E}">
        <p14:creationId xmlns:p14="http://schemas.microsoft.com/office/powerpoint/2010/main" val="1803425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surfaces after use and before feeding infants</a:t>
            </a:r>
          </a:p>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55</a:t>
            </a:fld>
            <a:endParaRPr lang="en-US" dirty="0"/>
          </a:p>
        </p:txBody>
      </p:sp>
    </p:spTree>
    <p:extLst>
      <p:ext uri="{BB962C8B-B14F-4D97-AF65-F5344CB8AC3E}">
        <p14:creationId xmlns:p14="http://schemas.microsoft.com/office/powerpoint/2010/main" val="659847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surfaces after use and before feeding infants</a:t>
            </a:r>
          </a:p>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56</a:t>
            </a:fld>
            <a:endParaRPr lang="en-US" dirty="0"/>
          </a:p>
        </p:txBody>
      </p:sp>
    </p:spTree>
    <p:extLst>
      <p:ext uri="{BB962C8B-B14F-4D97-AF65-F5344CB8AC3E}">
        <p14:creationId xmlns:p14="http://schemas.microsoft.com/office/powerpoint/2010/main" val="293767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42305-131A-4BEC-8D81-62CD5164693C}" type="slidenum">
              <a:rPr lang="en-US" smtClean="0"/>
              <a:t>57</a:t>
            </a:fld>
            <a:endParaRPr lang="en-US" dirty="0"/>
          </a:p>
        </p:txBody>
      </p:sp>
    </p:spTree>
    <p:extLst>
      <p:ext uri="{BB962C8B-B14F-4D97-AF65-F5344CB8AC3E}">
        <p14:creationId xmlns:p14="http://schemas.microsoft.com/office/powerpoint/2010/main" val="2005721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no wrong door to accessing services, they can call number on brochure and access REACH navigator in real time who will help connect them to resources and help them complete family care plan, reach and proud refer to each other- work in collaboration</a:t>
            </a:r>
          </a:p>
        </p:txBody>
      </p:sp>
      <p:sp>
        <p:nvSpPr>
          <p:cNvPr id="4" name="Slide Number Placeholder 3"/>
          <p:cNvSpPr>
            <a:spLocks noGrp="1"/>
          </p:cNvSpPr>
          <p:nvPr>
            <p:ph type="sldNum" sz="quarter" idx="10"/>
          </p:nvPr>
        </p:nvSpPr>
        <p:spPr/>
        <p:txBody>
          <a:bodyPr/>
          <a:lstStyle/>
          <a:p>
            <a:fld id="{52542305-131A-4BEC-8D81-62CD5164693C}" type="slidenum">
              <a:rPr lang="en-US" smtClean="0"/>
              <a:t>58</a:t>
            </a:fld>
            <a:endParaRPr lang="en-US" dirty="0"/>
          </a:p>
        </p:txBody>
      </p:sp>
    </p:spTree>
    <p:extLst>
      <p:ext uri="{BB962C8B-B14F-4D97-AF65-F5344CB8AC3E}">
        <p14:creationId xmlns:p14="http://schemas.microsoft.com/office/powerpoint/2010/main" val="2251201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42305-131A-4BEC-8D81-62CD5164693C}" type="slidenum">
              <a:rPr lang="en-US" smtClean="0"/>
              <a:t>59</a:t>
            </a:fld>
            <a:endParaRPr lang="en-US" dirty="0"/>
          </a:p>
        </p:txBody>
      </p:sp>
    </p:spTree>
    <p:extLst>
      <p:ext uri="{BB962C8B-B14F-4D97-AF65-F5344CB8AC3E}">
        <p14:creationId xmlns:p14="http://schemas.microsoft.com/office/powerpoint/2010/main" val="2818707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542305-131A-4BEC-8D81-62CD5164693C}" type="slidenum">
              <a:rPr lang="en-US" smtClean="0"/>
              <a:t>60</a:t>
            </a:fld>
            <a:endParaRPr lang="en-US"/>
          </a:p>
        </p:txBody>
      </p:sp>
    </p:spTree>
    <p:extLst>
      <p:ext uri="{BB962C8B-B14F-4D97-AF65-F5344CB8AC3E}">
        <p14:creationId xmlns:p14="http://schemas.microsoft.com/office/powerpoint/2010/main" val="2482060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42305-131A-4BEC-8D81-62CD5164693C}" type="slidenum">
              <a:rPr lang="en-US" smtClean="0"/>
              <a:t>61</a:t>
            </a:fld>
            <a:endParaRPr lang="en-US"/>
          </a:p>
        </p:txBody>
      </p:sp>
    </p:spTree>
    <p:extLst>
      <p:ext uri="{BB962C8B-B14F-4D97-AF65-F5344CB8AC3E}">
        <p14:creationId xmlns:p14="http://schemas.microsoft.com/office/powerpoint/2010/main" val="355540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People are coming in at various stages of change and there are services to support them at each level and people should be checking in to see which stage of change they’re at and which services they </a:t>
            </a:r>
            <a:r>
              <a:rPr lang="en-US" sz="1200" kern="1200" dirty="0" err="1">
                <a:solidFill>
                  <a:schemeClr val="tx1"/>
                </a:solidFill>
                <a:effectLst/>
                <a:latin typeface="+mn-lt"/>
                <a:ea typeface="+mn-ea"/>
                <a:cs typeface="+mn-cs"/>
              </a:rPr>
              <a:t>need.So</a:t>
            </a:r>
            <a:r>
              <a:rPr lang="en-US" sz="1200" kern="1200" dirty="0">
                <a:solidFill>
                  <a:schemeClr val="tx1"/>
                </a:solidFill>
                <a:effectLst/>
                <a:latin typeface="+mn-lt"/>
                <a:ea typeface="+mn-ea"/>
                <a:cs typeface="+mn-cs"/>
              </a:rPr>
              <a:t> for those of you that may not be aware, the Stage of Change model is something that we use a lot in behavioral health. This model provides a helpful framework to assess an individual’s readiness to change a behavior and will help the provider to determine the best interventions and resources based on where a person is in this process. So part of what we are assessing when we meet with individuals to develop plans of safe care is a person’s readiness to engage in treatment or other services, and it is crucial to meet people where they are at in this process. We use the term – meet people where they are at a lot in behavioral health, and this really speaks to empowering individuals to be the decision makers in their own journeys. For example, if you have an individual that is struggling to stop their substance use and you feel as their provider that they really would benefit from a residential treatment program, you can discuss that with them in an empathetic way and talk about the potential benefits. However, if they are not ready to make that step, perhaps you provide them with resources for a peer recovery coach or 12 step meetings in the area or give them a brochure or other resources that they can visit after leaving your office. </a:t>
            </a:r>
            <a:endParaRPr lang="en-US" dirty="0"/>
          </a:p>
        </p:txBody>
      </p:sp>
      <p:sp>
        <p:nvSpPr>
          <p:cNvPr id="4" name="Slide Number Placeholder 3"/>
          <p:cNvSpPr>
            <a:spLocks noGrp="1"/>
          </p:cNvSpPr>
          <p:nvPr>
            <p:ph type="sldNum" sz="quarter" idx="10"/>
          </p:nvPr>
        </p:nvSpPr>
        <p:spPr/>
        <p:txBody>
          <a:bodyPr/>
          <a:lstStyle/>
          <a:p>
            <a:fld id="{52542305-131A-4BEC-8D81-62CD5164693C}" type="slidenum">
              <a:rPr lang="en-US" smtClean="0"/>
              <a:t>6</a:t>
            </a:fld>
            <a:endParaRPr lang="en-US" dirty="0"/>
          </a:p>
        </p:txBody>
      </p:sp>
    </p:spTree>
    <p:extLst>
      <p:ext uri="{BB962C8B-B14F-4D97-AF65-F5344CB8AC3E}">
        <p14:creationId xmlns:p14="http://schemas.microsoft.com/office/powerpoint/2010/main" val="2798405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42305-131A-4BEC-8D81-62CD5164693C}" type="slidenum">
              <a:rPr lang="en-US" smtClean="0"/>
              <a:t>62</a:t>
            </a:fld>
            <a:endParaRPr lang="en-US" dirty="0"/>
          </a:p>
        </p:txBody>
      </p:sp>
    </p:spTree>
    <p:extLst>
      <p:ext uri="{BB962C8B-B14F-4D97-AF65-F5344CB8AC3E}">
        <p14:creationId xmlns:p14="http://schemas.microsoft.com/office/powerpoint/2010/main" val="13561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explain CAPTA notification process, which went into effect 3/15/19.</a:t>
            </a:r>
          </a:p>
        </p:txBody>
      </p:sp>
      <p:sp>
        <p:nvSpPr>
          <p:cNvPr id="4" name="Slide Number Placeholder 3"/>
          <p:cNvSpPr>
            <a:spLocks noGrp="1"/>
          </p:cNvSpPr>
          <p:nvPr>
            <p:ph type="sldNum" sz="quarter" idx="10"/>
          </p:nvPr>
        </p:nvSpPr>
        <p:spPr/>
        <p:txBody>
          <a:bodyPr/>
          <a:lstStyle/>
          <a:p>
            <a:fld id="{0FF91702-1870-4075-A25B-63E396A41C25}" type="slidenum">
              <a:rPr lang="en-US" smtClean="0"/>
              <a:t>7</a:t>
            </a:fld>
            <a:endParaRPr lang="en-US" dirty="0"/>
          </a:p>
        </p:txBody>
      </p:sp>
    </p:spTree>
    <p:extLst>
      <p:ext uri="{BB962C8B-B14F-4D97-AF65-F5344CB8AC3E}">
        <p14:creationId xmlns:p14="http://schemas.microsoft.com/office/powerpoint/2010/main" val="338630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things to remember about CAPTA</a:t>
            </a:r>
          </a:p>
          <a:p>
            <a:pPr marL="232949" indent="-232949">
              <a:buAutoNum type="arabicParenR"/>
            </a:pPr>
            <a:r>
              <a:rPr lang="en-US" dirty="0"/>
              <a:t>Healthcare</a:t>
            </a:r>
            <a:r>
              <a:rPr lang="en-US" baseline="0" dirty="0"/>
              <a:t> providers involved in the delivery of an infant must NOTIFY child protective services that an infant was born substance exposed.</a:t>
            </a:r>
          </a:p>
          <a:p>
            <a:pPr marL="232949" indent="-232949">
              <a:buAutoNum type="arabicParenR"/>
            </a:pPr>
            <a:r>
              <a:rPr lang="en-US" baseline="0" dirty="0"/>
              <a:t>Child protective services need to ensure that a Plan of Safe Care is developed for these infants and their families. (will explain more of what a POSC is in a bit)</a:t>
            </a:r>
          </a:p>
          <a:p>
            <a:pPr marL="232949" indent="-232949">
              <a:buAutoNum type="arabicParenR"/>
            </a:pPr>
            <a:r>
              <a:rPr lang="en-US" baseline="0" dirty="0"/>
              <a:t>The notification is NOT the same as a report.</a:t>
            </a:r>
            <a:endParaRPr lang="en-US" dirty="0"/>
          </a:p>
          <a:p>
            <a:endParaRPr lang="en-US" dirty="0"/>
          </a:p>
        </p:txBody>
      </p:sp>
      <p:sp>
        <p:nvSpPr>
          <p:cNvPr id="4" name="Slide Number Placeholder 3"/>
          <p:cNvSpPr>
            <a:spLocks noGrp="1"/>
          </p:cNvSpPr>
          <p:nvPr>
            <p:ph type="sldNum" sz="quarter" idx="5"/>
          </p:nvPr>
        </p:nvSpPr>
        <p:spPr/>
        <p:txBody>
          <a:bodyPr/>
          <a:lstStyle/>
          <a:p>
            <a:fld id="{52542305-131A-4BEC-8D81-62CD5164693C}" type="slidenum">
              <a:rPr lang="en-US" smtClean="0"/>
              <a:t>14</a:t>
            </a:fld>
            <a:endParaRPr lang="en-US" dirty="0"/>
          </a:p>
        </p:txBody>
      </p:sp>
    </p:spTree>
    <p:extLst>
      <p:ext uri="{BB962C8B-B14F-4D97-AF65-F5344CB8AC3E}">
        <p14:creationId xmlns:p14="http://schemas.microsoft.com/office/powerpoint/2010/main" val="37037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Before I review CT’s notification process, I want to explain how we got there:</a:t>
            </a:r>
          </a:p>
          <a:p>
            <a:r>
              <a:rPr lang="en-US" baseline="0" dirty="0"/>
              <a:t>federal guidance </a:t>
            </a:r>
          </a:p>
          <a:p>
            <a:r>
              <a:rPr lang="en-US" baseline="0" dirty="0"/>
              <a:t>developed a CAPTA STAKEHOLDER Group (partnership of key stakeholders who work with infants, caregivers, and families impacted by substance use.     Includes:</a:t>
            </a:r>
          </a:p>
          <a:p>
            <a:r>
              <a:rPr lang="en-US" baseline="0" dirty="0"/>
              <a:t> persons with lived experience, various state agencies, CT hospital association, Hospital social workers, pediatricians and </a:t>
            </a:r>
            <a:r>
              <a:rPr lang="en-US" baseline="0" dirty="0" err="1"/>
              <a:t>obgyns</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Held several focus groups at the pregnant and parenting women’s residential programs.  Explained the legislation and asked for input on how to put it in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Highlight collaboration between persons with lived experience</a:t>
            </a:r>
          </a:p>
        </p:txBody>
      </p:sp>
      <p:sp>
        <p:nvSpPr>
          <p:cNvPr id="4" name="Slide Number Placeholder 3"/>
          <p:cNvSpPr>
            <a:spLocks noGrp="1"/>
          </p:cNvSpPr>
          <p:nvPr>
            <p:ph type="sldNum" sz="quarter" idx="10"/>
          </p:nvPr>
        </p:nvSpPr>
        <p:spPr/>
        <p:txBody>
          <a:bodyPr/>
          <a:lstStyle/>
          <a:p>
            <a:fld id="{183439EB-52A3-497C-9058-5EDB8A486FF0}" type="slidenum">
              <a:rPr lang="en-US" smtClean="0"/>
              <a:t>15</a:t>
            </a:fld>
            <a:endParaRPr lang="en-US"/>
          </a:p>
        </p:txBody>
      </p:sp>
    </p:spTree>
    <p:extLst>
      <p:ext uri="{BB962C8B-B14F-4D97-AF65-F5344CB8AC3E}">
        <p14:creationId xmlns:p14="http://schemas.microsoft.com/office/powerpoint/2010/main" val="511065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baseline="0" dirty="0"/>
              <a:t>Connecticut defined infants born substance exposed to include three sets of conditions.</a:t>
            </a:r>
          </a:p>
          <a:p>
            <a:pPr defTabSz="934974">
              <a:defRPr/>
            </a:pPr>
            <a:r>
              <a:rPr lang="en-US" baseline="0" dirty="0"/>
              <a:t>1) exposure during pregnancy to any of these substances or conditions: </a:t>
            </a:r>
            <a:r>
              <a:rPr lang="en-US" dirty="0">
                <a:solidFill>
                  <a:srgbClr val="000000"/>
                </a:solidFill>
                <a:latin typeface="David" panose="020E0502060401010101" pitchFamily="34" charset="-79"/>
                <a:ea typeface="Calibri" panose="020F0502020204030204" pitchFamily="34" charset="0"/>
                <a:cs typeface="David" panose="020E0502060401010101" pitchFamily="34" charset="-79"/>
              </a:rPr>
              <a:t> methadone, buprenorphine, prescription opioids, marijuana, cocaine, PCP, prescription benzodiazepines, alcohol, other illegal/non-prescribed medication, and/or the misuse of prescription/over the counter medication. </a:t>
            </a:r>
          </a:p>
          <a:p>
            <a:pPr defTabSz="934974">
              <a:defRPr/>
            </a:pPr>
            <a:r>
              <a:rPr lang="en-US" dirty="0">
                <a:solidFill>
                  <a:srgbClr val="000000"/>
                </a:solidFill>
                <a:latin typeface="David" panose="020E0502060401010101" pitchFamily="34" charset="-79"/>
                <a:ea typeface="Calibri" panose="020F0502020204030204" pitchFamily="34" charset="0"/>
                <a:cs typeface="David" panose="020E0502060401010101" pitchFamily="34" charset="-79"/>
              </a:rPr>
              <a:t>2) This includes infant born substance exposed includes a newborn with withdrawal symptoms.</a:t>
            </a:r>
          </a:p>
          <a:p>
            <a:pPr defTabSz="934974">
              <a:defRPr/>
            </a:pPr>
            <a:r>
              <a:rPr lang="en-US" dirty="0">
                <a:solidFill>
                  <a:srgbClr val="000000"/>
                </a:solidFill>
                <a:latin typeface="David" panose="020E0502060401010101" pitchFamily="34" charset="-79"/>
                <a:ea typeface="Calibri" panose="020F0502020204030204" pitchFamily="34" charset="0"/>
                <a:cs typeface="David" panose="020E0502060401010101" pitchFamily="34" charset="-79"/>
              </a:rPr>
              <a:t>3) diagnosed with Fetal Alcohol Syndrome. (recognizing this would be rare, but it is in the federal legislation.</a:t>
            </a:r>
          </a:p>
          <a:p>
            <a:endParaRPr lang="en-US" dirty="0"/>
          </a:p>
        </p:txBody>
      </p:sp>
      <p:sp>
        <p:nvSpPr>
          <p:cNvPr id="4" name="Slide Number Placeholder 3"/>
          <p:cNvSpPr>
            <a:spLocks noGrp="1"/>
          </p:cNvSpPr>
          <p:nvPr>
            <p:ph type="sldNum" sz="quarter" idx="10"/>
          </p:nvPr>
        </p:nvSpPr>
        <p:spPr/>
        <p:txBody>
          <a:bodyPr/>
          <a:lstStyle/>
          <a:p>
            <a:fld id="{183439EB-52A3-497C-9058-5EDB8A486FF0}" type="slidenum">
              <a:rPr lang="en-US" smtClean="0"/>
              <a:t>16</a:t>
            </a:fld>
            <a:endParaRPr lang="en-US"/>
          </a:p>
        </p:txBody>
      </p:sp>
    </p:spTree>
    <p:extLst>
      <p:ext uri="{BB962C8B-B14F-4D97-AF65-F5344CB8AC3E}">
        <p14:creationId xmlns:p14="http://schemas.microsoft.com/office/powerpoint/2010/main" val="13672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March 15</a:t>
            </a:r>
            <a:r>
              <a:rPr lang="en-US" baseline="30000" dirty="0"/>
              <a:t>th</a:t>
            </a:r>
            <a:r>
              <a:rPr lang="en-US" baseline="0" dirty="0"/>
              <a:t> 2019</a:t>
            </a:r>
            <a:r>
              <a:rPr lang="en-US" dirty="0"/>
              <a:t>, we launched an online portal for all birthing hospitals.  </a:t>
            </a:r>
          </a:p>
          <a:p>
            <a:r>
              <a:rPr lang="en-US" dirty="0"/>
              <a:t>All infants who need</a:t>
            </a:r>
            <a:r>
              <a:rPr lang="en-US" baseline="0" dirty="0"/>
              <a:t> a CAPTA notification or a Careline submission do so through an online portal.</a:t>
            </a:r>
            <a:endParaRPr lang="en-US" dirty="0"/>
          </a:p>
        </p:txBody>
      </p:sp>
      <p:sp>
        <p:nvSpPr>
          <p:cNvPr id="4" name="Slide Number Placeholder 3"/>
          <p:cNvSpPr>
            <a:spLocks noGrp="1"/>
          </p:cNvSpPr>
          <p:nvPr>
            <p:ph type="sldNum" sz="quarter" idx="10"/>
          </p:nvPr>
        </p:nvSpPr>
        <p:spPr/>
        <p:txBody>
          <a:bodyPr/>
          <a:lstStyle/>
          <a:p>
            <a:fld id="{0FF91702-1870-4075-A25B-63E396A41C25}" type="slidenum">
              <a:rPr lang="en-US" smtClean="0"/>
              <a:t>18</a:t>
            </a:fld>
            <a:endParaRPr lang="en-US" dirty="0"/>
          </a:p>
        </p:txBody>
      </p:sp>
    </p:spTree>
    <p:extLst>
      <p:ext uri="{BB962C8B-B14F-4D97-AF65-F5344CB8AC3E}">
        <p14:creationId xmlns:p14="http://schemas.microsoft.com/office/powerpoint/2010/main" val="96663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513BB-87E8-4452-A6D5-B804A0873088}" type="datetime1">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371498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FA53AF-3BAA-4EBC-A71D-E103FD89C83A}" type="datetime1">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257102316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DFA53AF-3BAA-4EBC-A71D-E103FD89C83A}" type="datetime1">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5664170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DFA53AF-3BAA-4EBC-A71D-E103FD89C83A}" type="datetime1">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D48F63-3BB1-43AD-80C8-40AE8772766B}"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794943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A53AF-3BAA-4EBC-A71D-E103FD89C83A}" type="datetime1">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9722335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DFA53AF-3BAA-4EBC-A71D-E103FD89C83A}" type="datetime1">
              <a:rPr lang="en-US" smtClean="0"/>
              <a:t>10/3/2023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425925968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DFA53AF-3BAA-4EBC-A71D-E103FD89C83A}" type="datetime1">
              <a:rPr lang="en-US" smtClean="0"/>
              <a:t>10/3/2023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123505622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9B486B-14D4-4EFF-BA02-7440EA6B3DA1}" type="datetime1">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1168478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CC882A-7A20-4612-ADBB-F9C7D66095D7}" type="datetime1">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342669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64B3A13-2B61-4D61-97E8-0CB00A0275F5}" type="datetime1">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339948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6AE355-06AA-48DF-89F7-07E2B12969CC}" type="datetime1">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92923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AA61B5-E9E8-4688-A55D-F4B7D3A0CE5B}" type="datetime1">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193916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72B161-60D7-4F90-BA3B-72CE0976090D}" type="datetime1">
              <a:rPr lang="en-US" smtClean="0"/>
              <a:t>10/3/2023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256847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ADD32B0-116C-4857-8B42-EF3D0CD20BB2}" type="datetime1">
              <a:rPr lang="en-US" smtClean="0"/>
              <a:t>10/3/2023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359769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6C63DA-A88F-443A-8D0F-FAC12405AB49}" type="datetime1">
              <a:rPr lang="en-US" smtClean="0"/>
              <a:t>10/3/2023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324012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05F5B75-E61B-43CE-BD06-3612C7BFD26E}" type="datetime1">
              <a:rPr lang="en-US" smtClean="0"/>
              <a:t>10/3/2023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330729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1AE3CD-45EC-41F1-9BA4-924A4A421FEE}" type="datetime1">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D48F63-3BB1-43AD-80C8-40AE8772766B}" type="slidenum">
              <a:rPr lang="en-US" smtClean="0"/>
              <a:t>‹#›</a:t>
            </a:fld>
            <a:endParaRPr lang="en-US" dirty="0"/>
          </a:p>
        </p:txBody>
      </p:sp>
    </p:spTree>
    <p:extLst>
      <p:ext uri="{BB962C8B-B14F-4D97-AF65-F5344CB8AC3E}">
        <p14:creationId xmlns:p14="http://schemas.microsoft.com/office/powerpoint/2010/main" val="123785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DFA53AF-3BAA-4EBC-A71D-E103FD89C83A}" type="datetime1">
              <a:rPr lang="en-US" smtClean="0"/>
              <a:t>10/3/2023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0D48F63-3BB1-43AD-80C8-40AE8772766B}" type="slidenum">
              <a:rPr lang="en-US" smtClean="0"/>
              <a:t>‹#›</a:t>
            </a:fld>
            <a:endParaRPr lang="en-US" dirty="0"/>
          </a:p>
        </p:txBody>
      </p:sp>
    </p:spTree>
    <p:extLst>
      <p:ext uri="{BB962C8B-B14F-4D97-AF65-F5344CB8AC3E}">
        <p14:creationId xmlns:p14="http://schemas.microsoft.com/office/powerpoint/2010/main" val="4102470906"/>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Flag-map_of_Connecticut.sv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cga.ct.gov/2018/ACT/pa/pdf/2018PA-00111-R00HB-05332-PA.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F2_557CD7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E2_A7BD2729.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KZBTYViDPlQ?feature=oembed" TargetMode="External"/><Relationship Id="rId6" Type="http://schemas.openxmlformats.org/officeDocument/2006/relationships/hyperlink" Target="https://www.youtube.com/watch?v=KZBTYViDPlQ" TargetMode="External"/><Relationship Id="rId5" Type="http://schemas.openxmlformats.org/officeDocument/2006/relationships/image" Target="../media/image5.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www.cthealth.org/wp-content/uploads/2020/01/Health-disparities-in-Connecticut.pdf" TargetMode="External"/><Relationship Id="rId9" Type="http://schemas.microsoft.com/office/2007/relationships/diagramDrawing" Target="../diagrams/drawing3.xml"/></Relationships>
</file>

<file path=ppt/slides/_rels/slide32.xml.rels><?xml version="1.0" encoding="UTF-8" standalone="yes"?>
<Relationships xmlns="http://schemas.openxmlformats.org/package/2006/relationships"><Relationship Id="rId3" Type="http://schemas.openxmlformats.org/officeDocument/2006/relationships/hyperlink" Target="https://www.sepict.org/professionals/resources-for-professionals/lgbtqia-affirming-and-inclusive-care-resources/"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hyperlink" Target="https://www.sepict.org/individuals-and-families/resources/lgbtqia-affirming-and-inclusive-care-resource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18/10/relationships/comments" Target="../comments/modernComment_173_C4CE0646.xml"/><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18/10/relationships/comments" Target="../comments/modernComment_179_3DE2113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sepict.org/Customer-Content/www/CMS/files/CAPTA_Family_Care_Plan_Template.pdf"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TzFAUs7twPQ?feature=oembed" TargetMode="Externa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diagramData" Target="../diagrams/data9.xml"/><Relationship Id="rId12"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2.png"/><Relationship Id="rId11" Type="http://schemas.microsoft.com/office/2007/relationships/diagramDrawing" Target="../diagrams/drawing9.xml"/><Relationship Id="rId5" Type="http://schemas.openxmlformats.org/officeDocument/2006/relationships/image" Target="../media/image41.png"/><Relationship Id="rId10" Type="http://schemas.openxmlformats.org/officeDocument/2006/relationships/diagramColors" Target="../diagrams/colors9.xml"/><Relationship Id="rId4" Type="http://schemas.openxmlformats.org/officeDocument/2006/relationships/image" Target="../media/image40.png"/><Relationship Id="rId9" Type="http://schemas.openxmlformats.org/officeDocument/2006/relationships/diagramQuickStyle" Target="../diagrams/quickStyle9.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https://www.drugfreect.org/prescription-drugs/preventing-rx-misuse/safe-disposal/" TargetMode="External"/><Relationship Id="rId5" Type="http://schemas.openxmlformats.org/officeDocument/2006/relationships/image" Target="../media/image46.png"/><Relationship Id="rId4" Type="http://schemas.openxmlformats.org/officeDocument/2006/relationships/hyperlink" Target="https://fixforaddiction.com/prevention/"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ct.gov/dmhas/cwp/view.asp?q=509650"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portal.ct.gov/DMHAS/Programs-and-Services/Women/Womens-and-Childrens-Program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mailto:Rebecca.Petersen@ct.gov" TargetMode="External"/><Relationship Id="rId5" Type="http://schemas.openxmlformats.org/officeDocument/2006/relationships/hyperlink" Target="http://www.sepict.org/" TargetMode="External"/><Relationship Id="rId4" Type="http://schemas.openxmlformats.org/officeDocument/2006/relationships/hyperlink" Target="mailto:mkfitzgerald@wheelerclinic.org"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mailto:Lauren.Kittle@ct.gov"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surveymonkey.com/r/CAPTAFCPtrainingeva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0" name="Rectangle 23">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00836" y="1143001"/>
            <a:ext cx="3797873" cy="2797166"/>
          </a:xfrm>
        </p:spPr>
        <p:txBody>
          <a:bodyPr>
            <a:noAutofit/>
          </a:bodyPr>
          <a:lstStyle/>
          <a:p>
            <a:r>
              <a:rPr lang="en-US" sz="3200" dirty="0">
                <a:solidFill>
                  <a:srgbClr val="EBEBEB"/>
                </a:solidFill>
              </a:rPr>
              <a:t>The Evolution of CAPTA: Supporting Families Impacted by Substance Use</a:t>
            </a:r>
          </a:p>
        </p:txBody>
      </p:sp>
      <p:sp>
        <p:nvSpPr>
          <p:cNvPr id="3" name="Subtitle 2"/>
          <p:cNvSpPr>
            <a:spLocks noGrp="1"/>
          </p:cNvSpPr>
          <p:nvPr>
            <p:ph type="subTitle" idx="1"/>
          </p:nvPr>
        </p:nvSpPr>
        <p:spPr>
          <a:xfrm>
            <a:off x="7973137" y="4062714"/>
            <a:ext cx="3571163" cy="2584334"/>
          </a:xfrm>
        </p:spPr>
        <p:txBody>
          <a:bodyPr>
            <a:normAutofit/>
          </a:bodyPr>
          <a:lstStyle/>
          <a:p>
            <a:r>
              <a:rPr lang="en-US" sz="1800" dirty="0">
                <a:solidFill>
                  <a:schemeClr val="tx2">
                    <a:lumMod val="40000"/>
                    <a:lumOff val="60000"/>
                  </a:schemeClr>
                </a:solidFill>
              </a:rPr>
              <a:t>Mary Fitzgerald, LMSW</a:t>
            </a:r>
          </a:p>
          <a:p>
            <a:r>
              <a:rPr lang="en-US" sz="1800" dirty="0">
                <a:solidFill>
                  <a:schemeClr val="tx2">
                    <a:lumMod val="40000"/>
                    <a:lumOff val="60000"/>
                  </a:schemeClr>
                </a:solidFill>
              </a:rPr>
              <a:t>SEPI-CT Family Care Plan Coordinator</a:t>
            </a:r>
          </a:p>
          <a:p>
            <a:r>
              <a:rPr lang="en-US" sz="1800" dirty="0">
                <a:solidFill>
                  <a:schemeClr val="tx2">
                    <a:lumMod val="40000"/>
                    <a:lumOff val="60000"/>
                  </a:schemeClr>
                </a:solidFill>
              </a:rPr>
              <a:t> Wheeler Clinic/CT clearinghouse</a:t>
            </a:r>
          </a:p>
          <a:p>
            <a:endParaRPr lang="en-US" sz="1800" dirty="0">
              <a:solidFill>
                <a:schemeClr val="tx2">
                  <a:lumMod val="40000"/>
                  <a:lumOff val="60000"/>
                </a:schemeClr>
              </a:solidFill>
            </a:endParaRPr>
          </a:p>
        </p:txBody>
      </p:sp>
      <p:sp>
        <p:nvSpPr>
          <p:cNvPr id="31"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5" name="Picture 14">
            <a:extLst>
              <a:ext uri="{FF2B5EF4-FFF2-40B4-BE49-F238E27FC236}">
                <a16:creationId xmlns:a16="http://schemas.microsoft.com/office/drawing/2014/main" id="{CA878E90-8985-4822-8CF6-AF98B490E1EA}"/>
              </a:ext>
            </a:extLst>
          </p:cNvPr>
          <p:cNvPicPr>
            <a:picLocks noChangeAspect="1"/>
          </p:cNvPicPr>
          <p:nvPr/>
        </p:nvPicPr>
        <p:blipFill rotWithShape="1">
          <a:blip r:embed="rId4"/>
          <a:srcRect l="18958" r="17394"/>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32" name="Rectangle 27">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142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0CE1321B-9F66-BA33-E9CE-C0F36C0BC3F7}"/>
              </a:ext>
            </a:extLst>
          </p:cNvPr>
          <p:cNvSpPr>
            <a:spLocks noGrp="1"/>
          </p:cNvSpPr>
          <p:nvPr>
            <p:ph type="title"/>
          </p:nvPr>
        </p:nvSpPr>
        <p:spPr>
          <a:xfrm>
            <a:off x="806195" y="804672"/>
            <a:ext cx="3521359" cy="5248656"/>
          </a:xfrm>
        </p:spPr>
        <p:txBody>
          <a:bodyPr anchor="ctr">
            <a:normAutofit/>
          </a:bodyPr>
          <a:lstStyle/>
          <a:p>
            <a:pPr algn="ctr"/>
            <a:r>
              <a:rPr lang="en-US" dirty="0"/>
              <a:t>CARA</a:t>
            </a:r>
            <a:endParaRPr lang="en-US"/>
          </a:p>
        </p:txBody>
      </p:sp>
      <p:sp>
        <p:nvSpPr>
          <p:cNvPr id="3" name="Content Placeholder 2">
            <a:extLst>
              <a:ext uri="{FF2B5EF4-FFF2-40B4-BE49-F238E27FC236}">
                <a16:creationId xmlns:a16="http://schemas.microsoft.com/office/drawing/2014/main" id="{4C6656DE-77EB-9533-2B6D-6E2199608452}"/>
              </a:ext>
            </a:extLst>
          </p:cNvPr>
          <p:cNvSpPr>
            <a:spLocks noGrp="1"/>
          </p:cNvSpPr>
          <p:nvPr>
            <p:ph idx="1"/>
          </p:nvPr>
        </p:nvSpPr>
        <p:spPr>
          <a:xfrm>
            <a:off x="4975861" y="804671"/>
            <a:ext cx="6399930" cy="5248657"/>
          </a:xfrm>
        </p:spPr>
        <p:txBody>
          <a:bodyPr anchor="ctr">
            <a:normAutofit/>
          </a:bodyPr>
          <a:lstStyle/>
          <a:p>
            <a:pPr>
              <a:lnSpc>
                <a:spcPct val="90000"/>
              </a:lnSpc>
            </a:pPr>
            <a:r>
              <a:rPr lang="en-US" sz="1700" dirty="0"/>
              <a:t>In 2016, Congress passed the Comprehensive Addiction and Recovery Act (CARA) which established a comprehensive strategy through enhanced grant programs that expanded prevention and education efforts while also promoting treatment and recovery</a:t>
            </a:r>
          </a:p>
          <a:p>
            <a:pPr>
              <a:lnSpc>
                <a:spcPct val="90000"/>
              </a:lnSpc>
            </a:pPr>
            <a:r>
              <a:rPr lang="en-US" sz="1700" dirty="0"/>
              <a:t>CARA clarified population requiring a “Plan of Safe Care”: any infant born with and affected by substance use, withdrawal symptoms or Fetal Alcohol Spectrum Disorder</a:t>
            </a:r>
          </a:p>
          <a:p>
            <a:pPr>
              <a:lnSpc>
                <a:spcPct val="90000"/>
              </a:lnSpc>
            </a:pPr>
            <a:r>
              <a:rPr lang="en-US" sz="1700" dirty="0"/>
              <a:t>Required Plan of Safe Care to include the needs of both the infant and family/caregiver</a:t>
            </a:r>
          </a:p>
          <a:p>
            <a:pPr>
              <a:lnSpc>
                <a:spcPct val="90000"/>
              </a:lnSpc>
            </a:pPr>
            <a:r>
              <a:rPr lang="en-US" sz="1700" dirty="0"/>
              <a:t>Pending 2023 legislation changes language from Plan of Safe Care to Family Care Plan</a:t>
            </a:r>
          </a:p>
          <a:p>
            <a:pPr>
              <a:lnSpc>
                <a:spcPct val="90000"/>
              </a:lnSpc>
            </a:pPr>
            <a:endParaRPr lang="en-US" sz="1700" dirty="0"/>
          </a:p>
          <a:p>
            <a:pPr>
              <a:lnSpc>
                <a:spcPct val="90000"/>
              </a:lnSpc>
            </a:pPr>
            <a:r>
              <a:rPr lang="en-US" sz="1700" b="1"/>
              <a:t>DCF considered Federal requirements of both CAPTA and CARA in its deliberation and development of CT legislation</a:t>
            </a:r>
          </a:p>
        </p:txBody>
      </p:sp>
      <p:sp>
        <p:nvSpPr>
          <p:cNvPr id="4" name="Slide Number Placeholder 3">
            <a:extLst>
              <a:ext uri="{FF2B5EF4-FFF2-40B4-BE49-F238E27FC236}">
                <a16:creationId xmlns:a16="http://schemas.microsoft.com/office/drawing/2014/main" id="{D640295B-F9CC-9364-18AB-872CFB5EA0B9}"/>
              </a:ext>
            </a:extLst>
          </p:cNvPr>
          <p:cNvSpPr>
            <a:spLocks noGrp="1"/>
          </p:cNvSpPr>
          <p:nvPr>
            <p:ph type="sldNum" sz="quarter" idx="12"/>
          </p:nvPr>
        </p:nvSpPr>
        <p:spPr>
          <a:xfrm>
            <a:off x="11082612" y="6400005"/>
            <a:ext cx="633127" cy="301752"/>
          </a:xfrm>
        </p:spPr>
        <p:txBody>
          <a:bodyPr anchor="ctr">
            <a:normAutofit/>
          </a:bodyPr>
          <a:lstStyle/>
          <a:p>
            <a:pPr algn="r">
              <a:spcAft>
                <a:spcPts val="600"/>
              </a:spcAft>
            </a:pPr>
            <a:fld id="{E0D48F63-3BB1-43AD-80C8-40AE8772766B}" type="slidenum">
              <a:rPr lang="en-US" sz="1100">
                <a:solidFill>
                  <a:schemeClr val="accent1"/>
                </a:solidFill>
              </a:rPr>
              <a:pPr algn="r">
                <a:spcAft>
                  <a:spcPts val="600"/>
                </a:spcAft>
              </a:pPr>
              <a:t>10</a:t>
            </a:fld>
            <a:endParaRPr lang="en-US" sz="1100">
              <a:solidFill>
                <a:schemeClr val="accent1"/>
              </a:solidFill>
            </a:endParaRPr>
          </a:p>
        </p:txBody>
      </p:sp>
    </p:spTree>
    <p:extLst>
      <p:ext uri="{BB962C8B-B14F-4D97-AF65-F5344CB8AC3E}">
        <p14:creationId xmlns:p14="http://schemas.microsoft.com/office/powerpoint/2010/main" val="242985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8930" y="629266"/>
            <a:ext cx="9252154" cy="1223983"/>
          </a:xfrm>
        </p:spPr>
        <p:txBody>
          <a:bodyPr>
            <a:normAutofit/>
          </a:bodyPr>
          <a:lstStyle/>
          <a:p>
            <a:r>
              <a:rPr lang="en-US" dirty="0"/>
              <a:t>State Impact</a:t>
            </a:r>
          </a:p>
        </p:txBody>
      </p:sp>
      <p:sp>
        <p:nvSpPr>
          <p:cNvPr id="2" name="Content Placeholder 1"/>
          <p:cNvSpPr>
            <a:spLocks noGrp="1"/>
          </p:cNvSpPr>
          <p:nvPr>
            <p:ph idx="1"/>
          </p:nvPr>
        </p:nvSpPr>
        <p:spPr>
          <a:xfrm>
            <a:off x="1103311" y="2052214"/>
            <a:ext cx="4338409" cy="4196185"/>
          </a:xfrm>
        </p:spPr>
        <p:txBody>
          <a:bodyPr>
            <a:normAutofit/>
          </a:bodyPr>
          <a:lstStyle/>
          <a:p>
            <a:pPr marL="365760" lvl="1" indent="-256032">
              <a:lnSpc>
                <a:spcPct val="90000"/>
              </a:lnSpc>
              <a:spcBef>
                <a:spcPts val="400"/>
              </a:spcBef>
              <a:buSzPct val="68000"/>
              <a:buFont typeface="Wingdings 3"/>
              <a:buChar char=""/>
            </a:pPr>
            <a:r>
              <a:rPr lang="en-US" dirty="0"/>
              <a:t>States are required to develop policies and procedures for the </a:t>
            </a:r>
            <a:r>
              <a:rPr lang="en-US" dirty="0">
                <a:cs typeface="David" panose="020E0502060401010101" pitchFamily="34" charset="-79"/>
              </a:rPr>
              <a:t>notification to child protective services of the birth of an infant affected by prenatal drug or alcohol exposure </a:t>
            </a:r>
          </a:p>
          <a:p>
            <a:pPr>
              <a:lnSpc>
                <a:spcPct val="90000"/>
              </a:lnSpc>
            </a:pPr>
            <a:r>
              <a:rPr lang="en-US" dirty="0"/>
              <a:t>Ensure stakeholders support the development of Family Care Plans for families who have prenatal substance use exposure</a:t>
            </a:r>
          </a:p>
          <a:p>
            <a:pPr>
              <a:lnSpc>
                <a:spcPct val="90000"/>
              </a:lnSpc>
            </a:pPr>
            <a:r>
              <a:rPr lang="en-US" dirty="0"/>
              <a:t>Develop a process for screening and early intervention </a:t>
            </a:r>
          </a:p>
          <a:p>
            <a:pPr marL="109728" indent="0">
              <a:lnSpc>
                <a:spcPct val="90000"/>
              </a:lnSpc>
              <a:buNone/>
            </a:pPr>
            <a:endParaRPr lang="en-US" dirty="0"/>
          </a:p>
        </p:txBody>
      </p:sp>
      <p:pic>
        <p:nvPicPr>
          <p:cNvPr id="5" name="Picture 4" descr="A picture containing map&#10;&#10;Description automatically generated">
            <a:extLst>
              <a:ext uri="{FF2B5EF4-FFF2-40B4-BE49-F238E27FC236}">
                <a16:creationId xmlns:a16="http://schemas.microsoft.com/office/drawing/2014/main" id="{5BCD4B08-A8CB-B049-8205-C1235FD6733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04" r="827" b="-3"/>
          <a:stretch/>
        </p:blipFill>
        <p:spPr>
          <a:xfrm>
            <a:off x="6091916" y="2052213"/>
            <a:ext cx="5451627" cy="4196185"/>
          </a:xfrm>
          <a:prstGeom prst="rect">
            <a:avLst/>
          </a:prstGeom>
          <a:effectLst>
            <a:outerShdw blurRad="50800" dist="38100" dir="5400000" algn="t" rotWithShape="0">
              <a:prstClr val="black">
                <a:alpha val="43000"/>
              </a:prstClr>
            </a:outerShdw>
          </a:effectLst>
        </p:spPr>
      </p:pic>
      <p:sp>
        <p:nvSpPr>
          <p:cNvPr id="4" name="Slide Number Placeholder 3">
            <a:extLst>
              <a:ext uri="{FF2B5EF4-FFF2-40B4-BE49-F238E27FC236}">
                <a16:creationId xmlns:a16="http://schemas.microsoft.com/office/drawing/2014/main" id="{5AF7F834-2529-FC34-D0E9-B11582521D74}"/>
              </a:ext>
            </a:extLst>
          </p:cNvPr>
          <p:cNvSpPr>
            <a:spLocks noGrp="1"/>
          </p:cNvSpPr>
          <p:nvPr>
            <p:ph type="sldNum" sz="quarter" idx="12"/>
          </p:nvPr>
        </p:nvSpPr>
        <p:spPr>
          <a:xfrm>
            <a:off x="8500726" y="6464485"/>
            <a:ext cx="3797873" cy="365125"/>
          </a:xfrm>
        </p:spPr>
        <p:txBody>
          <a:bodyPr/>
          <a:lstStyle/>
          <a:p>
            <a:pPr>
              <a:spcAft>
                <a:spcPts val="600"/>
              </a:spcAft>
            </a:pPr>
            <a:endParaRPr lang="en-US" sz="1200" dirty="0"/>
          </a:p>
        </p:txBody>
      </p:sp>
    </p:spTree>
    <p:extLst>
      <p:ext uri="{BB962C8B-B14F-4D97-AF65-F5344CB8AC3E}">
        <p14:creationId xmlns:p14="http://schemas.microsoft.com/office/powerpoint/2010/main" val="3942605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49C3E36C-A128-C328-7771-AAA0228BA297}"/>
              </a:ext>
            </a:extLst>
          </p:cNvPr>
          <p:cNvSpPr>
            <a:spLocks noGrp="1"/>
          </p:cNvSpPr>
          <p:nvPr>
            <p:ph type="title"/>
          </p:nvPr>
        </p:nvSpPr>
        <p:spPr>
          <a:xfrm>
            <a:off x="806195" y="804672"/>
            <a:ext cx="3521359" cy="5248656"/>
          </a:xfrm>
        </p:spPr>
        <p:txBody>
          <a:bodyPr anchor="ctr">
            <a:normAutofit/>
          </a:bodyPr>
          <a:lstStyle/>
          <a:p>
            <a:pPr algn="ctr"/>
            <a:r>
              <a:rPr lang="en-US" dirty="0"/>
              <a:t>CT State Legislation</a:t>
            </a:r>
          </a:p>
        </p:txBody>
      </p:sp>
      <p:sp>
        <p:nvSpPr>
          <p:cNvPr id="3" name="Content Placeholder 2">
            <a:extLst>
              <a:ext uri="{FF2B5EF4-FFF2-40B4-BE49-F238E27FC236}">
                <a16:creationId xmlns:a16="http://schemas.microsoft.com/office/drawing/2014/main" id="{63599AC3-F6BD-BAE1-EDAA-E731B25FE823}"/>
              </a:ext>
            </a:extLst>
          </p:cNvPr>
          <p:cNvSpPr>
            <a:spLocks noGrp="1"/>
          </p:cNvSpPr>
          <p:nvPr>
            <p:ph idx="1"/>
          </p:nvPr>
        </p:nvSpPr>
        <p:spPr>
          <a:xfrm>
            <a:off x="4975861" y="804671"/>
            <a:ext cx="6399930" cy="5248657"/>
          </a:xfrm>
        </p:spPr>
        <p:txBody>
          <a:bodyPr anchor="ctr">
            <a:normAutofit/>
          </a:bodyPr>
          <a:lstStyle/>
          <a:p>
            <a:r>
              <a:rPr lang="en-US" dirty="0"/>
              <a:t>CT Public Act 18-111,Sec 5, amending C.G.S 171-102a </a:t>
            </a:r>
            <a:r>
              <a:rPr lang="en-US" dirty="0">
                <a:hlinkClick r:id="rId4"/>
              </a:rPr>
              <a:t>https://www.cga.ct.gov/2018/ACT/pa/pdf/2018PA-00111-R00HB-05332-PA.pdf</a:t>
            </a:r>
            <a:r>
              <a:rPr lang="en-US" dirty="0"/>
              <a:t> </a:t>
            </a:r>
          </a:p>
          <a:p>
            <a:r>
              <a:rPr lang="en-US" dirty="0"/>
              <a:t>The creation of written Family Care Plans, which must be developed between the mothers of their newborns and their providers. </a:t>
            </a:r>
          </a:p>
          <a:p>
            <a:r>
              <a:rPr lang="en-US" dirty="0"/>
              <a:t>A provider involved in the delivery or care of a newborn who, in the provider’s estimation, exhibits physical, neurological, or behavioral symptoms consistent with prenatal substance exposure, associated withdrawal symptoms, or fetal alcohol spectrum disorder must notify DCF of these conditions in the newborn.</a:t>
            </a:r>
          </a:p>
          <a:p>
            <a:endParaRPr lang="en-US" dirty="0"/>
          </a:p>
        </p:txBody>
      </p:sp>
      <p:sp>
        <p:nvSpPr>
          <p:cNvPr id="4" name="Slide Number Placeholder 3">
            <a:extLst>
              <a:ext uri="{FF2B5EF4-FFF2-40B4-BE49-F238E27FC236}">
                <a16:creationId xmlns:a16="http://schemas.microsoft.com/office/drawing/2014/main" id="{8156418C-9866-E1D5-6D92-7FB38ACCE77D}"/>
              </a:ext>
            </a:extLst>
          </p:cNvPr>
          <p:cNvSpPr>
            <a:spLocks noGrp="1"/>
          </p:cNvSpPr>
          <p:nvPr>
            <p:ph type="sldNum" sz="quarter" idx="12"/>
          </p:nvPr>
        </p:nvSpPr>
        <p:spPr>
          <a:xfrm>
            <a:off x="11082612" y="6400005"/>
            <a:ext cx="633127" cy="301752"/>
          </a:xfrm>
        </p:spPr>
        <p:txBody>
          <a:bodyPr anchor="ctr">
            <a:normAutofit/>
          </a:bodyPr>
          <a:lstStyle/>
          <a:p>
            <a:pPr algn="r">
              <a:spcAft>
                <a:spcPts val="600"/>
              </a:spcAft>
            </a:pPr>
            <a:fld id="{E0D48F63-3BB1-43AD-80C8-40AE8772766B}" type="slidenum">
              <a:rPr lang="en-US" sz="1100">
                <a:solidFill>
                  <a:schemeClr val="accent1"/>
                </a:solidFill>
              </a:rPr>
              <a:pPr algn="r">
                <a:spcAft>
                  <a:spcPts val="600"/>
                </a:spcAft>
              </a:pPr>
              <a:t>12</a:t>
            </a:fld>
            <a:endParaRPr lang="en-US" sz="1100">
              <a:solidFill>
                <a:schemeClr val="accent1"/>
              </a:solidFill>
            </a:endParaRPr>
          </a:p>
        </p:txBody>
      </p:sp>
      <p:sp>
        <p:nvSpPr>
          <p:cNvPr id="5" name="Slide Number Placeholder 3">
            <a:extLst>
              <a:ext uri="{FF2B5EF4-FFF2-40B4-BE49-F238E27FC236}">
                <a16:creationId xmlns:a16="http://schemas.microsoft.com/office/drawing/2014/main" id="{085CA838-6F59-99AF-224F-0C62F29BE501}"/>
              </a:ext>
            </a:extLst>
          </p:cNvPr>
          <p:cNvSpPr txBox="1">
            <a:spLocks/>
          </p:cNvSpPr>
          <p:nvPr/>
        </p:nvSpPr>
        <p:spPr bwMode="gray">
          <a:xfrm>
            <a:off x="364827" y="5936806"/>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335325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Shape 1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B650E58-E1EE-D62D-37B1-79787B7AEF99}"/>
              </a:ext>
            </a:extLst>
          </p:cNvPr>
          <p:cNvSpPr>
            <a:spLocks noGrp="1"/>
          </p:cNvSpPr>
          <p:nvPr>
            <p:ph type="sldNum" sz="quarter" idx="12"/>
          </p:nvPr>
        </p:nvSpPr>
        <p:spPr>
          <a:xfrm>
            <a:off x="0" y="6077099"/>
            <a:ext cx="3275045" cy="767687"/>
          </a:xfrm>
        </p:spPr>
        <p:txBody>
          <a:bodyPr>
            <a:normAutofit/>
          </a:bodyPr>
          <a:lstStyle/>
          <a:p>
            <a:pPr>
              <a:lnSpc>
                <a:spcPct val="90000"/>
              </a:lnSpc>
              <a:spcAft>
                <a:spcPts val="600"/>
              </a:spcAft>
            </a:pPr>
            <a:endParaRPr lang="en-US" sz="900" dirty="0">
              <a:solidFill>
                <a:schemeClr val="accent5">
                  <a:lumMod val="75000"/>
                </a:schemeClr>
              </a:solidFill>
            </a:endParaRPr>
          </a:p>
        </p:txBody>
      </p:sp>
      <p:sp>
        <p:nvSpPr>
          <p:cNvPr id="2" name="Title 1"/>
          <p:cNvSpPr>
            <a:spLocks noGrp="1"/>
          </p:cNvSpPr>
          <p:nvPr>
            <p:ph type="title"/>
          </p:nvPr>
        </p:nvSpPr>
        <p:spPr>
          <a:xfrm>
            <a:off x="653143" y="1645920"/>
            <a:ext cx="3522879" cy="4470821"/>
          </a:xfrm>
        </p:spPr>
        <p:txBody>
          <a:bodyPr>
            <a:normAutofit/>
          </a:bodyPr>
          <a:lstStyle/>
          <a:p>
            <a:pPr algn="r"/>
            <a:r>
              <a:rPr lang="en-US">
                <a:solidFill>
                  <a:schemeClr val="bg2"/>
                </a:solidFill>
              </a:rPr>
              <a:t>Where We are Today</a:t>
            </a:r>
          </a:p>
        </p:txBody>
      </p:sp>
      <p:sp>
        <p:nvSpPr>
          <p:cNvPr id="18" name="Content Placeholder 2"/>
          <p:cNvSpPr>
            <a:spLocks noGrp="1"/>
          </p:cNvSpPr>
          <p:nvPr>
            <p:ph idx="1"/>
          </p:nvPr>
        </p:nvSpPr>
        <p:spPr>
          <a:xfrm>
            <a:off x="5204109" y="1645920"/>
            <a:ext cx="6269434" cy="4470821"/>
          </a:xfrm>
        </p:spPr>
        <p:txBody>
          <a:bodyPr>
            <a:normAutofit/>
          </a:bodyPr>
          <a:lstStyle/>
          <a:p>
            <a:pPr>
              <a:lnSpc>
                <a:spcPct val="90000"/>
              </a:lnSpc>
            </a:pPr>
            <a:r>
              <a:rPr lang="en-US" dirty="0"/>
              <a:t>Currently have a 5-year strategic plan (2022-2027)</a:t>
            </a:r>
          </a:p>
          <a:p>
            <a:pPr>
              <a:lnSpc>
                <a:spcPct val="90000"/>
              </a:lnSpc>
            </a:pPr>
            <a:r>
              <a:rPr lang="en-US" dirty="0"/>
              <a:t>Funding by DMHAS &amp; DCF of SEPI-CT Program Manager and Family Care Plan Coordinator based in Wheeler Clinic </a:t>
            </a:r>
          </a:p>
          <a:p>
            <a:pPr>
              <a:lnSpc>
                <a:spcPct val="90000"/>
              </a:lnSpc>
            </a:pPr>
            <a:r>
              <a:rPr lang="en-US" dirty="0"/>
              <a:t>Established 4 priority areas: CAPTA/FCP, Marketing and Training, Screening and Brief Intervention, Treatment Recovery and Wellness</a:t>
            </a:r>
          </a:p>
          <a:p>
            <a:pPr>
              <a:lnSpc>
                <a:spcPct val="90000"/>
              </a:lnSpc>
            </a:pPr>
            <a:r>
              <a:rPr lang="en-US" dirty="0"/>
              <a:t>Second phase launched in 2022 of Substance Exposed Pregnancy Initiative of CT (SEPI-CT)</a:t>
            </a:r>
          </a:p>
          <a:p>
            <a:pPr>
              <a:lnSpc>
                <a:spcPct val="90000"/>
              </a:lnSpc>
            </a:pPr>
            <a:r>
              <a:rPr lang="en-US" dirty="0"/>
              <a:t>Participation in 2023 Policy Academy to further work being done</a:t>
            </a:r>
          </a:p>
        </p:txBody>
      </p:sp>
    </p:spTree>
    <p:extLst>
      <p:ext uri="{BB962C8B-B14F-4D97-AF65-F5344CB8AC3E}">
        <p14:creationId xmlns:p14="http://schemas.microsoft.com/office/powerpoint/2010/main" val="403184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B083A605-5A7B-6B44-8193-6228EEE88938}"/>
              </a:ext>
            </a:extLst>
          </p:cNvPr>
          <p:cNvPicPr>
            <a:picLocks noChangeAspect="1"/>
          </p:cNvPicPr>
          <p:nvPr/>
        </p:nvPicPr>
        <p:blipFill rotWithShape="1">
          <a:blip r:embed="rId3">
            <a:extLst>
              <a:ext uri="{28A0092B-C50C-407E-A947-70E740481C1C}">
                <a14:useLocalDpi xmlns:a14="http://schemas.microsoft.com/office/drawing/2010/main" val="0"/>
              </a:ext>
            </a:extLst>
          </a:blip>
          <a:srcRect r="-1" b="4388"/>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0" name="Rectangle 9">
            <a:extLst>
              <a:ext uri="{FF2B5EF4-FFF2-40B4-BE49-F238E27FC236}">
                <a16:creationId xmlns:a16="http://schemas.microsoft.com/office/drawing/2014/main" id="{866A3462-44C5-744A-9B77-9884955E00BB}"/>
              </a:ext>
            </a:extLst>
          </p:cNvPr>
          <p:cNvSpPr/>
          <p:nvPr/>
        </p:nvSpPr>
        <p:spPr>
          <a:xfrm>
            <a:off x="5516962" y="370929"/>
            <a:ext cx="4638903" cy="488047"/>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dirty="0">
                <a:latin typeface="+mj-lt"/>
                <a:ea typeface="+mj-ea"/>
                <a:cs typeface="+mj-cs"/>
              </a:rPr>
              <a:t>CAPTA SEI Definition</a:t>
            </a:r>
          </a:p>
        </p:txBody>
      </p:sp>
      <p:sp>
        <p:nvSpPr>
          <p:cNvPr id="15" name="Rectangle 14">
            <a:extLst>
              <a:ext uri="{FF2B5EF4-FFF2-40B4-BE49-F238E27FC236}">
                <a16:creationId xmlns:a16="http://schemas.microsoft.com/office/drawing/2014/main" id="{7454E6DC-65A2-B64A-97D4-F53CF88992CD}"/>
              </a:ext>
            </a:extLst>
          </p:cNvPr>
          <p:cNvSpPr/>
          <p:nvPr/>
        </p:nvSpPr>
        <p:spPr>
          <a:xfrm>
            <a:off x="5474429" y="1114584"/>
            <a:ext cx="5919357" cy="830997"/>
          </a:xfrm>
          <a:prstGeom prst="rect">
            <a:avLst/>
          </a:prstGeom>
        </p:spPr>
        <p:txBody>
          <a:bodyPr wrap="square">
            <a:spAutoFit/>
          </a:bodyPr>
          <a:lstStyle/>
          <a:p>
            <a:pPr>
              <a:spcAft>
                <a:spcPts val="600"/>
              </a:spcAft>
            </a:pPr>
            <a:r>
              <a:rPr lang="en-US" sz="1600" dirty="0">
                <a:cs typeface="David" panose="020E0502060401010101" pitchFamily="34" charset="-79"/>
              </a:rPr>
              <a:t>Infants born affected</a:t>
            </a:r>
            <a:r>
              <a:rPr lang="sk-SK" sz="1600" dirty="0">
                <a:cs typeface="David" panose="020E0502060401010101" pitchFamily="34" charset="-79"/>
              </a:rPr>
              <a:t> by substance use</a:t>
            </a:r>
            <a:r>
              <a:rPr lang="en-US" sz="1600" dirty="0">
                <a:cs typeface="David" panose="020E0502060401010101" pitchFamily="34" charset="-79"/>
              </a:rPr>
              <a:t>, </a:t>
            </a:r>
            <a:r>
              <a:rPr lang="sk-SK" sz="1600" dirty="0">
                <a:cs typeface="David" panose="020E0502060401010101" pitchFamily="34" charset="-79"/>
              </a:rPr>
              <a:t>withdrawal symptoms resulting from prenatal drug exposure, or a Fetal Alcohol Spectrum Disorder</a:t>
            </a:r>
            <a:endParaRPr lang="en-US" sz="1600" dirty="0">
              <a:cs typeface="David" panose="020E0502060401010101" pitchFamily="34" charset="-79"/>
            </a:endParaRPr>
          </a:p>
        </p:txBody>
      </p:sp>
      <p:sp>
        <p:nvSpPr>
          <p:cNvPr id="16" name="Rectangle 15">
            <a:extLst>
              <a:ext uri="{FF2B5EF4-FFF2-40B4-BE49-F238E27FC236}">
                <a16:creationId xmlns:a16="http://schemas.microsoft.com/office/drawing/2014/main" id="{AA125EEB-1A09-7744-AC6E-E8A813770487}"/>
              </a:ext>
            </a:extLst>
          </p:cNvPr>
          <p:cNvSpPr/>
          <p:nvPr/>
        </p:nvSpPr>
        <p:spPr>
          <a:xfrm>
            <a:off x="5297787" y="2601297"/>
            <a:ext cx="6096000" cy="3600986"/>
          </a:xfrm>
          <a:prstGeom prst="rect">
            <a:avLst/>
          </a:prstGeom>
        </p:spPr>
        <p:txBody>
          <a:bodyPr>
            <a:spAutoFit/>
          </a:bodyPr>
          <a:lstStyle/>
          <a:p>
            <a:pPr marL="285750" indent="-285750">
              <a:spcAft>
                <a:spcPts val="600"/>
              </a:spcAft>
              <a:buFont typeface="Arial" panose="020B0604020202020204" pitchFamily="34" charset="0"/>
              <a:buChar char="•"/>
            </a:pPr>
            <a:r>
              <a:rPr lang="en-US" sz="1600" dirty="0">
                <a:cs typeface="David" panose="020E0502060401010101" pitchFamily="34" charset="-79"/>
              </a:rPr>
              <a:t>Healthcare providers involved in the delivery of an infant born substance exposed must submit a DCF CAPTA Notification. A Family Care Plan is to be developed for these infants and their families.</a:t>
            </a:r>
          </a:p>
          <a:p>
            <a:pPr marL="285750" indent="-285750">
              <a:spcAft>
                <a:spcPts val="600"/>
              </a:spcAft>
              <a:buFont typeface="Arial" panose="020B0604020202020204" pitchFamily="34" charset="0"/>
              <a:buChar char="•"/>
            </a:pPr>
            <a:r>
              <a:rPr lang="sk-SK" sz="1600" dirty="0">
                <a:cs typeface="David" panose="020E0502060401010101" pitchFamily="34" charset="-79"/>
              </a:rPr>
              <a:t>The requirements are intended to provide the needed services and supports for infants with prenatal exposure, the</a:t>
            </a:r>
            <a:r>
              <a:rPr lang="en-US" sz="1600" dirty="0">
                <a:cs typeface="David" panose="020E0502060401010101" pitchFamily="34" charset="-79"/>
              </a:rPr>
              <a:t> birthing person</a:t>
            </a:r>
            <a:r>
              <a:rPr lang="sk-SK" sz="1600" dirty="0">
                <a:cs typeface="David" panose="020E0502060401010101" pitchFamily="34" charset="-79"/>
              </a:rPr>
              <a:t> with substance use disorders and their families to ensure a comprehensive response to the effects of prenatal exposure</a:t>
            </a:r>
            <a:r>
              <a:rPr lang="en-US" sz="1600" dirty="0">
                <a:cs typeface="David" panose="020E0502060401010101" pitchFamily="34" charset="-79"/>
              </a:rPr>
              <a:t>.</a:t>
            </a:r>
          </a:p>
          <a:p>
            <a:pPr marL="285750" indent="-285750">
              <a:spcAft>
                <a:spcPts val="600"/>
              </a:spcAft>
              <a:buFont typeface="Arial" panose="020B0604020202020204" pitchFamily="34" charset="0"/>
              <a:buChar char="•"/>
            </a:pPr>
            <a:r>
              <a:rPr lang="sk-SK" sz="1600" dirty="0">
                <a:cs typeface="David" panose="020E0502060401010101" pitchFamily="34" charset="-79"/>
              </a:rPr>
              <a:t>Congress stated that these reports to </a:t>
            </a:r>
            <a:r>
              <a:rPr lang="en-US" sz="1600" dirty="0">
                <a:cs typeface="David" panose="020E0502060401010101" pitchFamily="34" charset="-79"/>
              </a:rPr>
              <a:t>DCF</a:t>
            </a:r>
            <a:r>
              <a:rPr lang="sk-SK" sz="1600" dirty="0">
                <a:cs typeface="David" panose="020E0502060401010101" pitchFamily="34" charset="-79"/>
              </a:rPr>
              <a:t>, on their own, </a:t>
            </a:r>
            <a:r>
              <a:rPr lang="sk-SK" sz="1600" u="sng" dirty="0">
                <a:cs typeface="David" panose="020E0502060401010101" pitchFamily="34" charset="-79"/>
              </a:rPr>
              <a:t>are not grounds to substantiate child abuse or neglec</a:t>
            </a:r>
            <a:r>
              <a:rPr lang="en-US" sz="1600" u="sng" dirty="0">
                <a:cs typeface="David" panose="020E0502060401010101" pitchFamily="34" charset="-79"/>
              </a:rPr>
              <a:t>t.</a:t>
            </a:r>
            <a:endParaRPr lang="sk-SK" sz="1600" u="sng" dirty="0">
              <a:cs typeface="David" panose="020E0502060401010101" pitchFamily="34" charset="-79"/>
            </a:endParaRPr>
          </a:p>
          <a:p>
            <a:pPr marL="285750" indent="-285750">
              <a:spcAft>
                <a:spcPts val="600"/>
              </a:spcAft>
              <a:buFont typeface="Arial" panose="020B0604020202020204" pitchFamily="34" charset="0"/>
              <a:buChar char="•"/>
            </a:pPr>
            <a:endParaRPr lang="en-US" sz="1600" dirty="0">
              <a:cs typeface="David" panose="020E0502060401010101" pitchFamily="34" charset="-79"/>
            </a:endParaRPr>
          </a:p>
          <a:p>
            <a:pPr marL="285750" indent="-285750">
              <a:spcAft>
                <a:spcPts val="600"/>
              </a:spcAft>
              <a:buFont typeface="Arial" panose="020B0604020202020204" pitchFamily="34" charset="0"/>
              <a:buChar char="•"/>
            </a:pPr>
            <a:endParaRPr lang="en-US" sz="1600" dirty="0">
              <a:cs typeface="David" panose="020E0502060401010101" pitchFamily="34" charset="-79"/>
            </a:endParaRPr>
          </a:p>
        </p:txBody>
      </p:sp>
      <p:sp>
        <p:nvSpPr>
          <p:cNvPr id="2" name="Slide Number Placeholder 3">
            <a:extLst>
              <a:ext uri="{FF2B5EF4-FFF2-40B4-BE49-F238E27FC236}">
                <a16:creationId xmlns:a16="http://schemas.microsoft.com/office/drawing/2014/main" id="{0BBB4F74-F149-7775-A21B-0A73556D76CA}"/>
              </a:ext>
            </a:extLst>
          </p:cNvPr>
          <p:cNvSpPr>
            <a:spLocks noGrp="1"/>
          </p:cNvSpPr>
          <p:nvPr>
            <p:ph type="sldNum" sz="quarter" idx="12"/>
          </p:nvPr>
        </p:nvSpPr>
        <p:spPr>
          <a:xfrm>
            <a:off x="8500726" y="6464485"/>
            <a:ext cx="3797873" cy="365125"/>
          </a:xfrm>
        </p:spPr>
        <p:txBody>
          <a:bodyPr/>
          <a:lstStyle/>
          <a:p>
            <a:pPr>
              <a:spcAft>
                <a:spcPts val="600"/>
              </a:spcAft>
            </a:pPr>
            <a:endParaRPr lang="en-US" sz="1200" dirty="0"/>
          </a:p>
        </p:txBody>
      </p:sp>
    </p:spTree>
    <p:extLst>
      <p:ext uri="{BB962C8B-B14F-4D97-AF65-F5344CB8AC3E}">
        <p14:creationId xmlns:p14="http://schemas.microsoft.com/office/powerpoint/2010/main" val="343390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31" y="1063416"/>
            <a:ext cx="4166510" cy="1314024"/>
          </a:xfrm>
        </p:spPr>
        <p:txBody>
          <a:bodyPr>
            <a:normAutofit/>
          </a:bodyPr>
          <a:lstStyle/>
          <a:p>
            <a:r>
              <a:rPr lang="en-US" sz="4000" dirty="0">
                <a:solidFill>
                  <a:srgbClr val="EBEBEB"/>
                </a:solidFill>
                <a:cs typeface="David" panose="020E0502060401010101" pitchFamily="34" charset="-79"/>
              </a:rPr>
              <a:t>A Collaboration Between:</a:t>
            </a:r>
          </a:p>
        </p:txBody>
      </p:sp>
      <p:sp>
        <p:nvSpPr>
          <p:cNvPr id="8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5" name="Freeform: Shape 8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283" y="1222670"/>
            <a:ext cx="4685880" cy="4447442"/>
          </a:xfrm>
          <a:prstGeom prst="rect">
            <a:avLst/>
          </a:prstGeom>
          <a:effectLst/>
        </p:spPr>
      </p:pic>
      <p:sp>
        <p:nvSpPr>
          <p:cNvPr id="87" name="Rectangle 8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Slide Number Placeholder 11"/>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a:solidFill>
                  <a:srgbClr val="FFFFFF"/>
                </a:solidFill>
              </a:rPr>
              <a:pPr>
                <a:spcAft>
                  <a:spcPts val="600"/>
                </a:spcAft>
              </a:pPr>
              <a:t>15</a:t>
            </a:fld>
            <a:endParaRPr lang="en-US">
              <a:solidFill>
                <a:srgbClr val="FFFFFF"/>
              </a:solidFill>
            </a:endParaRPr>
          </a:p>
        </p:txBody>
      </p:sp>
      <p:sp>
        <p:nvSpPr>
          <p:cNvPr id="3" name="Content Placeholder 2"/>
          <p:cNvSpPr>
            <a:spLocks noGrp="1"/>
          </p:cNvSpPr>
          <p:nvPr>
            <p:ph idx="1"/>
          </p:nvPr>
        </p:nvSpPr>
        <p:spPr>
          <a:xfrm>
            <a:off x="648931" y="2757268"/>
            <a:ext cx="4166509" cy="3466551"/>
          </a:xfrm>
        </p:spPr>
        <p:txBody>
          <a:bodyPr>
            <a:normAutofit/>
          </a:bodyPr>
          <a:lstStyle/>
          <a:p>
            <a:pPr>
              <a:buClr>
                <a:srgbClr val="C00000"/>
              </a:buClr>
            </a:pPr>
            <a:r>
              <a:rPr lang="en-US" sz="2400" dirty="0">
                <a:solidFill>
                  <a:srgbClr val="EBEBEB"/>
                </a:solidFill>
                <a:latin typeface="Calibri" panose="020F0502020204030204" pitchFamily="34" charset="0"/>
                <a:cs typeface="David" panose="020E0502060401010101" pitchFamily="34" charset="-79"/>
              </a:rPr>
              <a:t>Persons with lived experience,</a:t>
            </a:r>
          </a:p>
          <a:p>
            <a:pPr>
              <a:buClr>
                <a:srgbClr val="C00000"/>
              </a:buClr>
            </a:pPr>
            <a:r>
              <a:rPr lang="en-US" sz="2400" dirty="0">
                <a:solidFill>
                  <a:srgbClr val="EBEBEB"/>
                </a:solidFill>
                <a:latin typeface="Calibri" panose="020F0502020204030204" pitchFamily="34" charset="0"/>
                <a:cs typeface="David" panose="020E0502060401010101" pitchFamily="34" charset="-79"/>
              </a:rPr>
              <a:t>Moms/Birthing Persons</a:t>
            </a:r>
          </a:p>
          <a:p>
            <a:pPr>
              <a:buClr>
                <a:srgbClr val="C00000"/>
              </a:buClr>
            </a:pPr>
            <a:r>
              <a:rPr lang="en-US" sz="2400" dirty="0">
                <a:solidFill>
                  <a:srgbClr val="EBEBEB"/>
                </a:solidFill>
                <a:latin typeface="Calibri" panose="020F0502020204030204" pitchFamily="34" charset="0"/>
                <a:cs typeface="David" panose="020E0502060401010101" pitchFamily="34" charset="-79"/>
              </a:rPr>
              <a:t>Partners/Families, </a:t>
            </a:r>
          </a:p>
          <a:p>
            <a:pPr>
              <a:buClr>
                <a:srgbClr val="C00000"/>
              </a:buClr>
            </a:pPr>
            <a:r>
              <a:rPr lang="en-US" sz="2400" dirty="0">
                <a:solidFill>
                  <a:srgbClr val="EBEBEB"/>
                </a:solidFill>
                <a:latin typeface="Calibri" panose="020F0502020204030204" pitchFamily="34" charset="0"/>
                <a:cs typeface="David" panose="020E0502060401010101" pitchFamily="34" charset="-79"/>
              </a:rPr>
              <a:t>Health care providers,</a:t>
            </a:r>
          </a:p>
          <a:p>
            <a:pPr>
              <a:buClr>
                <a:srgbClr val="C00000"/>
              </a:buClr>
            </a:pPr>
            <a:r>
              <a:rPr lang="en-US" sz="2400" dirty="0">
                <a:solidFill>
                  <a:srgbClr val="EBEBEB"/>
                </a:solidFill>
                <a:latin typeface="Calibri" panose="020F0502020204030204" pitchFamily="34" charset="0"/>
                <a:cs typeface="David" panose="020E0502060401010101" pitchFamily="34" charset="-79"/>
              </a:rPr>
              <a:t>Social Workers, </a:t>
            </a:r>
          </a:p>
          <a:p>
            <a:pPr>
              <a:buClr>
                <a:srgbClr val="C00000"/>
              </a:buClr>
            </a:pPr>
            <a:r>
              <a:rPr lang="en-US" sz="2400" dirty="0">
                <a:solidFill>
                  <a:srgbClr val="EBEBEB"/>
                </a:solidFill>
                <a:latin typeface="Calibri" panose="020F0502020204030204" pitchFamily="34" charset="0"/>
                <a:cs typeface="David" panose="020E0502060401010101" pitchFamily="34" charset="-79"/>
              </a:rPr>
              <a:t>&amp; Key Providers:   </a:t>
            </a:r>
          </a:p>
          <a:p>
            <a:endParaRPr lang="en-US" dirty="0">
              <a:solidFill>
                <a:srgbClr val="EBEBEB"/>
              </a:solidFill>
              <a:latin typeface="David" panose="020E0502060401010101" pitchFamily="34" charset="-79"/>
              <a:cs typeface="David" panose="020E0502060401010101" pitchFamily="34" charset="-79"/>
            </a:endParaRPr>
          </a:p>
          <a:p>
            <a:endParaRPr lang="en-US" dirty="0">
              <a:solidFill>
                <a:srgbClr val="EBEBEB"/>
              </a:solidFill>
              <a:latin typeface="David" panose="020E0502060401010101" pitchFamily="34" charset="-79"/>
              <a:cs typeface="David" panose="020E0502060401010101" pitchFamily="34" charset="-79"/>
            </a:endParaRPr>
          </a:p>
          <a:p>
            <a:endParaRPr lang="en-US" dirty="0">
              <a:solidFill>
                <a:srgbClr val="EBEBEB"/>
              </a:solidFill>
            </a:endParaRPr>
          </a:p>
          <a:p>
            <a:endParaRPr lang="en-US" dirty="0">
              <a:solidFill>
                <a:srgbClr val="EBEBEB"/>
              </a:solidFill>
            </a:endParaRPr>
          </a:p>
        </p:txBody>
      </p:sp>
      <p:pic>
        <p:nvPicPr>
          <p:cNvPr id="6" name="Picture 5"/>
          <p:cNvPicPr>
            <a:picLocks noChangeAspect="1"/>
          </p:cNvPicPr>
          <p:nvPr/>
        </p:nvPicPr>
        <p:blipFill>
          <a:blip r:embed="rId4"/>
          <a:stretch>
            <a:fillRect/>
          </a:stretch>
        </p:blipFill>
        <p:spPr>
          <a:xfrm>
            <a:off x="5616231" y="344390"/>
            <a:ext cx="1317588" cy="528524"/>
          </a:xfrm>
          <a:prstGeom prst="rect">
            <a:avLst/>
          </a:prstGeom>
        </p:spPr>
      </p:pic>
      <p:pic>
        <p:nvPicPr>
          <p:cNvPr id="7" name="Picture 6"/>
          <p:cNvPicPr>
            <a:picLocks noChangeAspect="1"/>
          </p:cNvPicPr>
          <p:nvPr/>
        </p:nvPicPr>
        <p:blipFill>
          <a:blip r:embed="rId5"/>
          <a:stretch>
            <a:fillRect/>
          </a:stretch>
        </p:blipFill>
        <p:spPr>
          <a:xfrm>
            <a:off x="5733878" y="5799034"/>
            <a:ext cx="1915417" cy="642552"/>
          </a:xfrm>
          <a:prstGeom prst="rect">
            <a:avLst/>
          </a:prstGeom>
        </p:spPr>
      </p:pic>
      <p:pic>
        <p:nvPicPr>
          <p:cNvPr id="9" name="Picture 8"/>
          <p:cNvPicPr>
            <a:picLocks noChangeAspect="1"/>
          </p:cNvPicPr>
          <p:nvPr/>
        </p:nvPicPr>
        <p:blipFill>
          <a:blip r:embed="rId6"/>
          <a:stretch>
            <a:fillRect/>
          </a:stretch>
        </p:blipFill>
        <p:spPr>
          <a:xfrm>
            <a:off x="8366348" y="5799034"/>
            <a:ext cx="1193182" cy="788223"/>
          </a:xfrm>
          <a:prstGeom prst="rect">
            <a:avLst/>
          </a:prstGeom>
        </p:spPr>
      </p:pic>
      <p:pic>
        <p:nvPicPr>
          <p:cNvPr id="1026" name="Picture 2" descr="Image result for ct dph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19629" y="76136"/>
            <a:ext cx="1005277" cy="107039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descr="Image result for ct oec logo"/>
          <p:cNvSpPr>
            <a:spLocks noChangeAspect="1" noChangeArrowheads="1"/>
          </p:cNvSpPr>
          <p:nvPr/>
        </p:nvSpPr>
        <p:spPr bwMode="auto">
          <a:xfrm>
            <a:off x="8523098" y="7794796"/>
            <a:ext cx="255140" cy="255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descr="Image result for ct oec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5945" y="4649199"/>
            <a:ext cx="861835" cy="8618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t dcf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67555" y="4375239"/>
            <a:ext cx="1175514" cy="11755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stretch>
            <a:fillRect/>
          </a:stretch>
        </p:blipFill>
        <p:spPr>
          <a:xfrm>
            <a:off x="10043650" y="5828192"/>
            <a:ext cx="1819064" cy="541209"/>
          </a:xfrm>
          <a:prstGeom prst="rect">
            <a:avLst/>
          </a:prstGeom>
        </p:spPr>
      </p:pic>
      <p:pic>
        <p:nvPicPr>
          <p:cNvPr id="11" name="Picture 10"/>
          <p:cNvPicPr>
            <a:picLocks noChangeAspect="1"/>
          </p:cNvPicPr>
          <p:nvPr/>
        </p:nvPicPr>
        <p:blipFill>
          <a:blip r:embed="rId11"/>
          <a:stretch>
            <a:fillRect/>
          </a:stretch>
        </p:blipFill>
        <p:spPr>
          <a:xfrm>
            <a:off x="7197860" y="296912"/>
            <a:ext cx="1765079" cy="727035"/>
          </a:xfrm>
          <a:prstGeom prst="rect">
            <a:avLst/>
          </a:prstGeom>
        </p:spPr>
      </p:pic>
      <p:sp>
        <p:nvSpPr>
          <p:cNvPr id="4" name="Slide Number Placeholder 3">
            <a:extLst>
              <a:ext uri="{FF2B5EF4-FFF2-40B4-BE49-F238E27FC236}">
                <a16:creationId xmlns:a16="http://schemas.microsoft.com/office/drawing/2014/main" id="{9BB018AF-38B2-DD27-9DF9-3CE4C356762F}"/>
              </a:ext>
            </a:extLst>
          </p:cNvPr>
          <p:cNvSpPr txBox="1">
            <a:spLocks/>
          </p:cNvSpPr>
          <p:nvPr/>
        </p:nvSpPr>
        <p:spPr bwMode="gray">
          <a:xfrm>
            <a:off x="-170219" y="6500226"/>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solidFill>
                <a:schemeClr val="bg1"/>
              </a:solidFill>
            </a:endParaRPr>
          </a:p>
        </p:txBody>
      </p:sp>
    </p:spTree>
    <p:extLst>
      <p:ext uri="{BB962C8B-B14F-4D97-AF65-F5344CB8AC3E}">
        <p14:creationId xmlns:p14="http://schemas.microsoft.com/office/powerpoint/2010/main" val="378352752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77755" y="452717"/>
            <a:ext cx="4949948" cy="1600199"/>
          </a:xfrm>
        </p:spPr>
        <p:txBody>
          <a:bodyPr vert="horz" lIns="91440" tIns="45720" rIns="91440" bIns="45720" rtlCol="0">
            <a:normAutofit/>
          </a:bodyPr>
          <a:lstStyle/>
          <a:p>
            <a:pPr>
              <a:lnSpc>
                <a:spcPct val="90000"/>
              </a:lnSpc>
            </a:pPr>
            <a:r>
              <a:rPr lang="en-US" sz="2900" dirty="0"/>
              <a:t>CT Definition of Infant Born Substance Exposed for Notification Purposes:</a:t>
            </a:r>
          </a:p>
        </p:txBody>
      </p:sp>
      <p:sp>
        <p:nvSpPr>
          <p:cNvPr id="36"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9" name="Picture 8">
            <a:extLst>
              <a:ext uri="{FF2B5EF4-FFF2-40B4-BE49-F238E27FC236}">
                <a16:creationId xmlns:a16="http://schemas.microsoft.com/office/drawing/2014/main" id="{285BD94E-A586-4F77-84BD-18E9D92D6FA4}"/>
              </a:ext>
            </a:extLst>
          </p:cNvPr>
          <p:cNvPicPr>
            <a:picLocks noChangeAspect="1"/>
          </p:cNvPicPr>
          <p:nvPr/>
        </p:nvPicPr>
        <p:blipFill rotWithShape="1">
          <a:blip r:embed="rId4"/>
          <a:srcRect l="45613"/>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38" name="Rectangle 37">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a:xfrm>
            <a:off x="10352540" y="295729"/>
            <a:ext cx="838199" cy="767687"/>
          </a:xfrm>
        </p:spPr>
        <p:txBody>
          <a:bodyPr vert="horz" lIns="91440" tIns="45720" rIns="91440" bIns="45720" rtlCol="0">
            <a:normAutofit/>
          </a:bodyPr>
          <a:lstStyle/>
          <a:p>
            <a:pPr defTabSz="914400">
              <a:spcAft>
                <a:spcPts val="600"/>
              </a:spcAft>
            </a:pPr>
            <a:fld id="{E0D48F63-3BB1-43AD-80C8-40AE8772766B}" type="slidenum">
              <a:rPr lang="en-US"/>
              <a:pPr defTabSz="914400">
                <a:spcAft>
                  <a:spcPts val="600"/>
                </a:spcAft>
              </a:pPr>
              <a:t>16</a:t>
            </a:fld>
            <a:endParaRPr lang="en-US"/>
          </a:p>
        </p:txBody>
      </p:sp>
      <p:sp>
        <p:nvSpPr>
          <p:cNvPr id="3" name="Content Placeholder 2"/>
          <p:cNvSpPr>
            <a:spLocks noGrp="1"/>
          </p:cNvSpPr>
          <p:nvPr>
            <p:ph idx="1"/>
          </p:nvPr>
        </p:nvSpPr>
        <p:spPr>
          <a:xfrm>
            <a:off x="5410950" y="2052918"/>
            <a:ext cx="5941678" cy="4195481"/>
          </a:xfrm>
        </p:spPr>
        <p:txBody>
          <a:bodyPr>
            <a:normAutofit/>
          </a:bodyPr>
          <a:lstStyle/>
          <a:p>
            <a:pPr>
              <a:lnSpc>
                <a:spcPct val="90000"/>
              </a:lnSpc>
            </a:pPr>
            <a:r>
              <a:rPr lang="en-US" dirty="0">
                <a:ea typeface="Calibri" panose="020F0502020204030204" pitchFamily="34" charset="0"/>
                <a:cs typeface="David" panose="020E0502060401010101" pitchFamily="34" charset="-79"/>
              </a:rPr>
              <a:t>Newborn exposed in utero to:</a:t>
            </a:r>
          </a:p>
          <a:p>
            <a:pPr>
              <a:lnSpc>
                <a:spcPct val="90000"/>
              </a:lnSpc>
            </a:pPr>
            <a:endParaRPr lang="en-US" sz="1600" dirty="0">
              <a:ea typeface="Calibri" panose="020F0502020204030204" pitchFamily="34" charset="0"/>
              <a:cs typeface="David" panose="020E0502060401010101" pitchFamily="34" charset="-79"/>
            </a:endParaRPr>
          </a:p>
          <a:p>
            <a:pPr>
              <a:lnSpc>
                <a:spcPct val="90000"/>
              </a:lnSpc>
            </a:pPr>
            <a:endParaRPr lang="en-US" sz="1600" dirty="0">
              <a:ea typeface="Calibri" panose="020F0502020204030204" pitchFamily="34" charset="0"/>
              <a:cs typeface="David" panose="020E0502060401010101" pitchFamily="34" charset="-79"/>
            </a:endParaRPr>
          </a:p>
          <a:p>
            <a:pPr>
              <a:lnSpc>
                <a:spcPct val="90000"/>
              </a:lnSpc>
            </a:pPr>
            <a:endParaRPr lang="en-US" sz="1600" dirty="0">
              <a:ea typeface="Calibri" panose="020F0502020204030204" pitchFamily="34" charset="0"/>
              <a:cs typeface="David" panose="020E0502060401010101" pitchFamily="34" charset="-79"/>
            </a:endParaRPr>
          </a:p>
          <a:p>
            <a:pPr>
              <a:lnSpc>
                <a:spcPct val="90000"/>
              </a:lnSpc>
            </a:pPr>
            <a:endParaRPr lang="en-US" sz="1600" dirty="0">
              <a:ea typeface="Calibri" panose="020F0502020204030204" pitchFamily="34" charset="0"/>
              <a:cs typeface="David" panose="020E0502060401010101" pitchFamily="34" charset="-79"/>
            </a:endParaRPr>
          </a:p>
          <a:p>
            <a:pPr>
              <a:lnSpc>
                <a:spcPct val="90000"/>
              </a:lnSpc>
            </a:pPr>
            <a:endParaRPr lang="en-US" sz="1600" dirty="0">
              <a:ea typeface="Calibri" panose="020F0502020204030204" pitchFamily="34" charset="0"/>
              <a:cs typeface="David" panose="020E0502060401010101" pitchFamily="34" charset="-79"/>
            </a:endParaRPr>
          </a:p>
          <a:p>
            <a:pPr>
              <a:lnSpc>
                <a:spcPct val="90000"/>
              </a:lnSpc>
            </a:pPr>
            <a:endParaRPr lang="en-US" sz="1600" dirty="0">
              <a:ea typeface="Calibri" panose="020F0502020204030204" pitchFamily="34" charset="0"/>
              <a:cs typeface="David" panose="020E0502060401010101" pitchFamily="34" charset="-79"/>
            </a:endParaRPr>
          </a:p>
          <a:p>
            <a:pPr marL="0" indent="0">
              <a:lnSpc>
                <a:spcPct val="90000"/>
              </a:lnSpc>
              <a:buNone/>
            </a:pPr>
            <a:endParaRPr lang="en-US" sz="1600" dirty="0">
              <a:ea typeface="Calibri" panose="020F0502020204030204" pitchFamily="34" charset="0"/>
              <a:cs typeface="David" panose="020E0502060401010101" pitchFamily="34" charset="-79"/>
            </a:endParaRPr>
          </a:p>
          <a:p>
            <a:pPr>
              <a:lnSpc>
                <a:spcPct val="90000"/>
              </a:lnSpc>
            </a:pPr>
            <a:r>
              <a:rPr lang="en-US" dirty="0">
                <a:ea typeface="Calibri" panose="020F0502020204030204" pitchFamily="34" charset="0"/>
                <a:cs typeface="David" panose="020E0502060401010101" pitchFamily="34" charset="-79"/>
              </a:rPr>
              <a:t>Newborn with withdrawal symptoms </a:t>
            </a:r>
          </a:p>
          <a:p>
            <a:pPr>
              <a:lnSpc>
                <a:spcPct val="90000"/>
              </a:lnSpc>
            </a:pPr>
            <a:r>
              <a:rPr lang="en-US" dirty="0">
                <a:ea typeface="Calibri" panose="020F0502020204030204" pitchFamily="34" charset="0"/>
                <a:cs typeface="David" panose="020E0502060401010101" pitchFamily="34" charset="-79"/>
              </a:rPr>
              <a:t>Diagnosed with Fetal Alcohol Syndrome </a:t>
            </a:r>
            <a:endParaRPr lang="en-US" dirty="0">
              <a:cs typeface="David" panose="020E0502060401010101" pitchFamily="34" charset="-79"/>
            </a:endParaRPr>
          </a:p>
        </p:txBody>
      </p:sp>
      <p:sp>
        <p:nvSpPr>
          <p:cNvPr id="5" name="Content Placeholder 2"/>
          <p:cNvSpPr txBox="1">
            <a:spLocks/>
          </p:cNvSpPr>
          <p:nvPr/>
        </p:nvSpPr>
        <p:spPr>
          <a:xfrm>
            <a:off x="5625695" y="2505633"/>
            <a:ext cx="3741945" cy="1565443"/>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1600" dirty="0">
                <a:solidFill>
                  <a:schemeClr val="tx1"/>
                </a:solidFill>
                <a:latin typeface="+mj-lt"/>
                <a:ea typeface="Calibri" panose="020F0502020204030204" pitchFamily="34" charset="0"/>
                <a:cs typeface="Aharoni" panose="02010803020104030203" pitchFamily="2" charset="-79"/>
              </a:rPr>
              <a:t>Methadone</a:t>
            </a:r>
          </a:p>
          <a:p>
            <a:pPr>
              <a:buFont typeface="Arial" panose="020B0604020202020204" pitchFamily="34" charset="0"/>
              <a:buChar char="•"/>
            </a:pPr>
            <a:r>
              <a:rPr lang="en-US" sz="1600" dirty="0">
                <a:solidFill>
                  <a:schemeClr val="tx1"/>
                </a:solidFill>
                <a:latin typeface="+mj-lt"/>
                <a:ea typeface="Calibri" panose="020F0502020204030204" pitchFamily="34" charset="0"/>
                <a:cs typeface="Aharoni" panose="02010803020104030203" pitchFamily="2" charset="-79"/>
              </a:rPr>
              <a:t>Buprenorphine </a:t>
            </a:r>
          </a:p>
          <a:p>
            <a:pPr>
              <a:buFont typeface="Arial" panose="020B0604020202020204" pitchFamily="34" charset="0"/>
              <a:buChar char="•"/>
            </a:pPr>
            <a:r>
              <a:rPr lang="en-US" sz="1600" dirty="0">
                <a:solidFill>
                  <a:schemeClr val="tx1"/>
                </a:solidFill>
                <a:latin typeface="+mj-lt"/>
                <a:ea typeface="Calibri" panose="020F0502020204030204" pitchFamily="34" charset="0"/>
                <a:cs typeface="Aharoni" panose="02010803020104030203" pitchFamily="2" charset="-79"/>
              </a:rPr>
              <a:t>Prescription opioids </a:t>
            </a:r>
          </a:p>
          <a:p>
            <a:pPr>
              <a:buFont typeface="Arial" panose="020B0604020202020204" pitchFamily="34" charset="0"/>
              <a:buChar char="•"/>
            </a:pPr>
            <a:r>
              <a:rPr lang="en-US" sz="1600" dirty="0">
                <a:solidFill>
                  <a:schemeClr val="tx1"/>
                </a:solidFill>
                <a:latin typeface="+mj-lt"/>
                <a:ea typeface="Calibri" panose="020F0502020204030204" pitchFamily="34" charset="0"/>
                <a:cs typeface="Aharoni" panose="02010803020104030203" pitchFamily="2" charset="-79"/>
              </a:rPr>
              <a:t>Cannabis </a:t>
            </a:r>
          </a:p>
          <a:p>
            <a:pPr>
              <a:buFont typeface="Arial" panose="020B0604020202020204" pitchFamily="34" charset="0"/>
              <a:buChar char="•"/>
            </a:pPr>
            <a:r>
              <a:rPr lang="en-US" sz="1600" dirty="0">
                <a:solidFill>
                  <a:schemeClr val="tx1"/>
                </a:solidFill>
                <a:latin typeface="+mj-lt"/>
                <a:ea typeface="Calibri" panose="020F0502020204030204" pitchFamily="34" charset="0"/>
                <a:cs typeface="Aharoni" panose="02010803020104030203" pitchFamily="2" charset="-79"/>
              </a:rPr>
              <a:t>Cocaine</a:t>
            </a:r>
          </a:p>
          <a:p>
            <a:pPr marL="0" indent="0">
              <a:buNone/>
            </a:pPr>
            <a:endParaRPr lang="en-US" sz="1200" dirty="0">
              <a:solidFill>
                <a:srgbClr val="000000"/>
              </a:solidFill>
              <a:latin typeface="David" panose="020E0502060401010101" pitchFamily="34" charset="-79"/>
              <a:ea typeface="Calibri" panose="020F0502020204030204" pitchFamily="34" charset="0"/>
              <a:cs typeface="David" panose="020E0502060401010101" pitchFamily="34" charset="-79"/>
            </a:endParaRPr>
          </a:p>
        </p:txBody>
      </p:sp>
      <p:sp>
        <p:nvSpPr>
          <p:cNvPr id="6" name="Content Placeholder 6"/>
          <p:cNvSpPr txBox="1">
            <a:spLocks/>
          </p:cNvSpPr>
          <p:nvPr/>
        </p:nvSpPr>
        <p:spPr>
          <a:xfrm>
            <a:off x="7730401" y="2505632"/>
            <a:ext cx="4184934" cy="219297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1600" dirty="0">
                <a:solidFill>
                  <a:schemeClr val="tx1"/>
                </a:solidFill>
                <a:latin typeface="+mj-lt"/>
                <a:ea typeface="Calibri" panose="020F0502020204030204" pitchFamily="34" charset="0"/>
                <a:cs typeface="Aharoni" panose="02010803020104030203" pitchFamily="2" charset="-79"/>
              </a:rPr>
              <a:t>PCP</a:t>
            </a:r>
          </a:p>
          <a:p>
            <a:pPr>
              <a:buFont typeface="Arial" panose="020B0604020202020204" pitchFamily="34" charset="0"/>
              <a:buChar char="•"/>
            </a:pPr>
            <a:r>
              <a:rPr lang="en-US" sz="1600" dirty="0">
                <a:solidFill>
                  <a:schemeClr val="tx1"/>
                </a:solidFill>
                <a:latin typeface="+mj-lt"/>
                <a:ea typeface="Calibri" panose="020F0502020204030204" pitchFamily="34" charset="0"/>
                <a:cs typeface="Aharoni" panose="02010803020104030203" pitchFamily="2" charset="-79"/>
              </a:rPr>
              <a:t>Alcohol</a:t>
            </a:r>
          </a:p>
          <a:p>
            <a:pPr>
              <a:buFont typeface="Arial" panose="020B0604020202020204" pitchFamily="34" charset="0"/>
              <a:buChar char="•"/>
            </a:pPr>
            <a:r>
              <a:rPr lang="en-US" sz="1600" dirty="0">
                <a:solidFill>
                  <a:schemeClr val="tx1"/>
                </a:solidFill>
                <a:latin typeface="+mj-lt"/>
                <a:ea typeface="Calibri" panose="020F0502020204030204" pitchFamily="34" charset="0"/>
                <a:cs typeface="Aharoni" panose="02010803020104030203" pitchFamily="2" charset="-79"/>
              </a:rPr>
              <a:t>Prescription benzodiazepines</a:t>
            </a:r>
          </a:p>
          <a:p>
            <a:pPr>
              <a:buFont typeface="Arial" panose="020B0604020202020204" pitchFamily="34" charset="0"/>
              <a:buChar char="•"/>
            </a:pPr>
            <a:r>
              <a:rPr lang="en-US" sz="1600" dirty="0">
                <a:solidFill>
                  <a:schemeClr val="tx1"/>
                </a:solidFill>
                <a:latin typeface="+mj-lt"/>
                <a:ea typeface="Calibri" panose="020F0502020204030204" pitchFamily="34" charset="0"/>
                <a:cs typeface="Aharoni" panose="02010803020104030203" pitchFamily="2" charset="-79"/>
              </a:rPr>
              <a:t>Other illegal/non-prescribed medication, and/or the misuse of prescription/over the counter medication</a:t>
            </a:r>
            <a:endParaRPr lang="en-US" sz="1600" dirty="0">
              <a:solidFill>
                <a:schemeClr val="tx1"/>
              </a:solidFill>
              <a:latin typeface="+mj-lt"/>
              <a:cs typeface="Aharoni" panose="02010803020104030203" pitchFamily="2" charset="-79"/>
            </a:endParaRPr>
          </a:p>
          <a:p>
            <a:pPr marL="0" indent="0">
              <a:buNone/>
            </a:pPr>
            <a:endParaRPr lang="en-US" sz="1200" dirty="0"/>
          </a:p>
        </p:txBody>
      </p:sp>
      <p:sp>
        <p:nvSpPr>
          <p:cNvPr id="4" name="Slide Number Placeholder 3">
            <a:extLst>
              <a:ext uri="{FF2B5EF4-FFF2-40B4-BE49-F238E27FC236}">
                <a16:creationId xmlns:a16="http://schemas.microsoft.com/office/drawing/2014/main" id="{6E6DB488-1A46-A2D2-4F69-C59D6DC5E917}"/>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3537807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Shape 1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D2A08E6A-0A65-CF54-0604-1A81E92429C0}"/>
              </a:ext>
            </a:extLst>
          </p:cNvPr>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smtClean="0"/>
              <a:pPr>
                <a:spcAft>
                  <a:spcPts val="600"/>
                </a:spcAft>
              </a:pPr>
              <a:t>17</a:t>
            </a:fld>
            <a:endParaRPr lang="en-US"/>
          </a:p>
        </p:txBody>
      </p:sp>
      <p:sp>
        <p:nvSpPr>
          <p:cNvPr id="2" name="Title 1">
            <a:extLst>
              <a:ext uri="{FF2B5EF4-FFF2-40B4-BE49-F238E27FC236}">
                <a16:creationId xmlns:a16="http://schemas.microsoft.com/office/drawing/2014/main" id="{D9C6E933-8FE8-65F0-904B-1CF02327F036}"/>
              </a:ext>
            </a:extLst>
          </p:cNvPr>
          <p:cNvSpPr>
            <a:spLocks noGrp="1"/>
          </p:cNvSpPr>
          <p:nvPr>
            <p:ph type="title"/>
          </p:nvPr>
        </p:nvSpPr>
        <p:spPr>
          <a:xfrm>
            <a:off x="653143" y="1645920"/>
            <a:ext cx="3522879" cy="4470821"/>
          </a:xfrm>
        </p:spPr>
        <p:txBody>
          <a:bodyPr>
            <a:normAutofit/>
          </a:bodyPr>
          <a:lstStyle/>
          <a:p>
            <a:pPr algn="r"/>
            <a:r>
              <a:rPr lang="en-US">
                <a:solidFill>
                  <a:schemeClr val="bg2"/>
                </a:solidFill>
              </a:rPr>
              <a:t>Cannabis Use</a:t>
            </a:r>
          </a:p>
        </p:txBody>
      </p:sp>
      <p:sp>
        <p:nvSpPr>
          <p:cNvPr id="20" name="Content Placeholder 2">
            <a:extLst>
              <a:ext uri="{FF2B5EF4-FFF2-40B4-BE49-F238E27FC236}">
                <a16:creationId xmlns:a16="http://schemas.microsoft.com/office/drawing/2014/main" id="{EC8A1A37-5861-BC13-083F-4196BE23FCD8}"/>
              </a:ext>
            </a:extLst>
          </p:cNvPr>
          <p:cNvSpPr>
            <a:spLocks noGrp="1"/>
          </p:cNvSpPr>
          <p:nvPr>
            <p:ph idx="1"/>
          </p:nvPr>
        </p:nvSpPr>
        <p:spPr>
          <a:xfrm>
            <a:off x="5204109" y="1645920"/>
            <a:ext cx="6269434" cy="4470821"/>
          </a:xfrm>
        </p:spPr>
        <p:txBody>
          <a:bodyPr>
            <a:normAutofit/>
          </a:bodyPr>
          <a:lstStyle/>
          <a:p>
            <a:pPr>
              <a:lnSpc>
                <a:spcPct val="90000"/>
              </a:lnSpc>
            </a:pPr>
            <a:r>
              <a:rPr lang="en-US" dirty="0"/>
              <a:t>Any in utero exposure to cannabis constitutes meeting the requirement to submit a NOTIFICATION through the CAPTA Portal. </a:t>
            </a:r>
          </a:p>
          <a:p>
            <a:pPr>
              <a:lnSpc>
                <a:spcPct val="90000"/>
              </a:lnSpc>
            </a:pPr>
            <a:r>
              <a:rPr lang="en-US" dirty="0"/>
              <a:t>Cannabis is no longer illegal for adults 21&amp; above in Connecticut, however, it remains illegal on the federal level. As CAPTA is a federal initiative, and includes both legal &amp; illegal substances, it remains included in the list.</a:t>
            </a:r>
          </a:p>
          <a:p>
            <a:pPr>
              <a:lnSpc>
                <a:spcPct val="90000"/>
              </a:lnSpc>
            </a:pPr>
            <a:r>
              <a:rPr lang="en-US" dirty="0"/>
              <a:t>Whether or not the concerns of substance exposure meet the threshold for investigation of abuse and neglect concerns by DCF will be determined by the questions answered in the CAPTA Portal.</a:t>
            </a:r>
          </a:p>
          <a:p>
            <a:pPr>
              <a:lnSpc>
                <a:spcPct val="90000"/>
              </a:lnSpc>
            </a:pPr>
            <a:endParaRPr lang="en-US" dirty="0"/>
          </a:p>
        </p:txBody>
      </p:sp>
      <p:sp>
        <p:nvSpPr>
          <p:cNvPr id="5" name="Slide Number Placeholder 3">
            <a:extLst>
              <a:ext uri="{FF2B5EF4-FFF2-40B4-BE49-F238E27FC236}">
                <a16:creationId xmlns:a16="http://schemas.microsoft.com/office/drawing/2014/main" id="{D7584F3D-7A10-D967-D74E-79888018B1A4}"/>
              </a:ext>
            </a:extLst>
          </p:cNvPr>
          <p:cNvSpPr txBox="1">
            <a:spLocks/>
          </p:cNvSpPr>
          <p:nvPr/>
        </p:nvSpPr>
        <p:spPr bwMode="gray">
          <a:xfrm>
            <a:off x="-213196" y="649287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solidFill>
                <a:schemeClr val="accent5">
                  <a:lumMod val="75000"/>
                </a:schemeClr>
              </a:solidFill>
            </a:endParaRPr>
          </a:p>
        </p:txBody>
      </p:sp>
    </p:spTree>
    <p:extLst>
      <p:ext uri="{BB962C8B-B14F-4D97-AF65-F5344CB8AC3E}">
        <p14:creationId xmlns:p14="http://schemas.microsoft.com/office/powerpoint/2010/main" val="414561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a:pPr>
                <a:spcAft>
                  <a:spcPts val="600"/>
                </a:spcAft>
              </a:pPr>
              <a:t>18</a:t>
            </a:fld>
            <a:endParaRPr lang="en-US"/>
          </a:p>
        </p:txBody>
      </p:sp>
      <p:sp>
        <p:nvSpPr>
          <p:cNvPr id="2" name="Title 1"/>
          <p:cNvSpPr>
            <a:spLocks noGrp="1"/>
          </p:cNvSpPr>
          <p:nvPr>
            <p:ph type="title"/>
          </p:nvPr>
        </p:nvSpPr>
        <p:spPr>
          <a:xfrm>
            <a:off x="653143" y="1645920"/>
            <a:ext cx="3522879" cy="4470821"/>
          </a:xfrm>
        </p:spPr>
        <p:txBody>
          <a:bodyPr>
            <a:normAutofit/>
          </a:bodyPr>
          <a:lstStyle/>
          <a:p>
            <a:pPr algn="r"/>
            <a:r>
              <a:rPr lang="en-US" dirty="0">
                <a:solidFill>
                  <a:schemeClr val="tx1"/>
                </a:solidFill>
              </a:rPr>
              <a:t>DCF Newborn Notification Portal</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5204109" y="1645920"/>
            <a:ext cx="6269434" cy="4470821"/>
          </a:xfrm>
        </p:spPr>
        <p:txBody>
          <a:bodyPr>
            <a:normAutofit/>
          </a:bodyPr>
          <a:lstStyle/>
          <a:p>
            <a:r>
              <a:rPr lang="en-US" dirty="0"/>
              <a:t>Effective 3.15.19, at the time of a birth event, </a:t>
            </a:r>
            <a:r>
              <a:rPr lang="en-US" u="sng" dirty="0"/>
              <a:t>hospitals</a:t>
            </a:r>
            <a:r>
              <a:rPr lang="en-US" dirty="0"/>
              <a:t> are required to submit a notification when:</a:t>
            </a:r>
          </a:p>
          <a:p>
            <a:pPr lvl="1"/>
            <a:r>
              <a:rPr lang="en-US" dirty="0"/>
              <a:t>An infant is born substance exposed </a:t>
            </a:r>
          </a:p>
          <a:p>
            <a:pPr lvl="1"/>
            <a:r>
              <a:rPr lang="en-US" dirty="0"/>
              <a:t>A newborn experiences withdrawal symptom</a:t>
            </a:r>
          </a:p>
          <a:p>
            <a:pPr lvl="1"/>
            <a:r>
              <a:rPr lang="en-US" dirty="0"/>
              <a:t>An infant is diagnosed with Fetal Alcohol Syndrome</a:t>
            </a:r>
          </a:p>
          <a:p>
            <a:endParaRPr lang="en-US" dirty="0"/>
          </a:p>
          <a:p>
            <a:r>
              <a:rPr lang="en-US" dirty="0"/>
              <a:t>If there are suspicions of abuse and neglect at the time of the birthing event, hospitals will use the online portal to submit a DCF report</a:t>
            </a:r>
          </a:p>
        </p:txBody>
      </p:sp>
      <p:sp>
        <p:nvSpPr>
          <p:cNvPr id="5" name="Slide Number Placeholder 3">
            <a:extLst>
              <a:ext uri="{FF2B5EF4-FFF2-40B4-BE49-F238E27FC236}">
                <a16:creationId xmlns:a16="http://schemas.microsoft.com/office/drawing/2014/main" id="{C8846189-0E25-F6C5-59C8-BA53F114B107}"/>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53372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221401C-2DD3-2416-70EF-09C3EB96F8FD}"/>
              </a:ext>
            </a:extLst>
          </p:cNvPr>
          <p:cNvSpPr>
            <a:spLocks noGrp="1"/>
          </p:cNvSpPr>
          <p:nvPr>
            <p:ph type="sldNum" sz="quarter" idx="12"/>
          </p:nvPr>
        </p:nvSpPr>
        <p:spPr>
          <a:xfrm>
            <a:off x="8500726" y="6464485"/>
            <a:ext cx="3797873" cy="365125"/>
          </a:xfrm>
        </p:spPr>
        <p:txBody>
          <a:bodyPr/>
          <a:lstStyle/>
          <a:p>
            <a:pPr>
              <a:spcAft>
                <a:spcPts val="600"/>
              </a:spcAft>
            </a:pPr>
            <a:endParaRPr lang="en-US" sz="1200" dirty="0"/>
          </a:p>
        </p:txBody>
      </p:sp>
      <p:sp>
        <p:nvSpPr>
          <p:cNvPr id="5" name="TextBox 4">
            <a:extLst>
              <a:ext uri="{FF2B5EF4-FFF2-40B4-BE49-F238E27FC236}">
                <a16:creationId xmlns:a16="http://schemas.microsoft.com/office/drawing/2014/main" id="{B83AE6B0-3920-0780-3DAB-032130C6CFD9}"/>
              </a:ext>
            </a:extLst>
          </p:cNvPr>
          <p:cNvSpPr txBox="1"/>
          <p:nvPr/>
        </p:nvSpPr>
        <p:spPr>
          <a:xfrm>
            <a:off x="353020" y="874284"/>
            <a:ext cx="6152146" cy="369332"/>
          </a:xfrm>
          <a:prstGeom prst="rect">
            <a:avLst/>
          </a:prstGeom>
          <a:noFill/>
        </p:spPr>
        <p:txBody>
          <a:bodyPr wrap="square">
            <a:spAutoFit/>
          </a:bodyPr>
          <a:lstStyle/>
          <a:p>
            <a:r>
              <a:rPr lang="en-US" dirty="0"/>
              <a:t>https://portal.ct.gov/DCF/CAPTA/HOME</a:t>
            </a:r>
          </a:p>
        </p:txBody>
      </p:sp>
      <p:sp>
        <p:nvSpPr>
          <p:cNvPr id="6" name="TextBox 5">
            <a:extLst>
              <a:ext uri="{FF2B5EF4-FFF2-40B4-BE49-F238E27FC236}">
                <a16:creationId xmlns:a16="http://schemas.microsoft.com/office/drawing/2014/main" id="{5D5FA23E-E8A1-A249-4856-E1461E4FA630}"/>
              </a:ext>
            </a:extLst>
          </p:cNvPr>
          <p:cNvSpPr txBox="1"/>
          <p:nvPr/>
        </p:nvSpPr>
        <p:spPr>
          <a:xfrm>
            <a:off x="353020" y="258798"/>
            <a:ext cx="8329862" cy="523220"/>
          </a:xfrm>
          <a:prstGeom prst="rect">
            <a:avLst/>
          </a:prstGeom>
          <a:noFill/>
        </p:spPr>
        <p:txBody>
          <a:bodyPr wrap="square" rtlCol="0">
            <a:spAutoFit/>
          </a:bodyPr>
          <a:lstStyle/>
          <a:p>
            <a:r>
              <a:rPr lang="en-US" sz="2800" dirty="0"/>
              <a:t>Making a CAPTA Notification Report</a:t>
            </a:r>
          </a:p>
        </p:txBody>
      </p:sp>
      <p:pic>
        <p:nvPicPr>
          <p:cNvPr id="8" name="Picture 7" descr="Graphical user interface, text, application&#10;&#10;Description automatically generated">
            <a:extLst>
              <a:ext uri="{FF2B5EF4-FFF2-40B4-BE49-F238E27FC236}">
                <a16:creationId xmlns:a16="http://schemas.microsoft.com/office/drawing/2014/main" id="{288BB01F-0382-5C3B-6AF6-9CF4DE3A2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57" y="1335882"/>
            <a:ext cx="10247218" cy="5148361"/>
          </a:xfrm>
          <a:prstGeom prst="rect">
            <a:avLst/>
          </a:prstGeom>
        </p:spPr>
      </p:pic>
    </p:spTree>
    <p:extLst>
      <p:ext uri="{BB962C8B-B14F-4D97-AF65-F5344CB8AC3E}">
        <p14:creationId xmlns:p14="http://schemas.microsoft.com/office/powerpoint/2010/main" val="268416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Slide Number Placeholder 3">
            <a:extLst>
              <a:ext uri="{FF2B5EF4-FFF2-40B4-BE49-F238E27FC236}">
                <a16:creationId xmlns:a16="http://schemas.microsoft.com/office/drawing/2014/main" id="{E1F9B1CB-1085-161D-8773-03EDCA316841}"/>
              </a:ext>
            </a:extLst>
          </p:cNvPr>
          <p:cNvSpPr>
            <a:spLocks noGrp="1"/>
          </p:cNvSpPr>
          <p:nvPr>
            <p:ph type="sldNum" sz="quarter" idx="12"/>
          </p:nvPr>
        </p:nvSpPr>
        <p:spPr>
          <a:xfrm>
            <a:off x="11065088" y="295729"/>
            <a:ext cx="838199" cy="767687"/>
          </a:xfrm>
        </p:spPr>
        <p:txBody>
          <a:bodyPr>
            <a:normAutofit/>
          </a:bodyPr>
          <a:lstStyle/>
          <a:p>
            <a:pPr>
              <a:spcAft>
                <a:spcPts val="600"/>
              </a:spcAft>
            </a:pPr>
            <a:fld id="{E0D48F63-3BB1-43AD-80C8-40AE8772766B}" type="slidenum">
              <a:rPr lang="en-US"/>
              <a:pPr>
                <a:spcAft>
                  <a:spcPts val="600"/>
                </a:spcAft>
              </a:pPr>
              <a:t>2</a:t>
            </a:fld>
            <a:endParaRPr lang="en-US"/>
          </a:p>
        </p:txBody>
      </p:sp>
      <p:sp>
        <p:nvSpPr>
          <p:cNvPr id="3" name="Content Placeholder 2">
            <a:extLst>
              <a:ext uri="{FF2B5EF4-FFF2-40B4-BE49-F238E27FC236}">
                <a16:creationId xmlns:a16="http://schemas.microsoft.com/office/drawing/2014/main" id="{CF803205-0BE1-E5C7-0452-CFBF14A7FDC5}"/>
              </a:ext>
            </a:extLst>
          </p:cNvPr>
          <p:cNvSpPr>
            <a:spLocks noGrp="1"/>
          </p:cNvSpPr>
          <p:nvPr>
            <p:ph idx="1"/>
          </p:nvPr>
        </p:nvSpPr>
        <p:spPr>
          <a:xfrm>
            <a:off x="643467" y="1447798"/>
            <a:ext cx="6282984" cy="4766735"/>
          </a:xfrm>
        </p:spPr>
        <p:txBody>
          <a:bodyPr anchor="t">
            <a:normAutofit/>
          </a:bodyPr>
          <a:lstStyle/>
          <a:p>
            <a:pPr marL="0" indent="0" algn="ctr">
              <a:buNone/>
            </a:pPr>
            <a:r>
              <a:rPr lang="en-US" sz="3200" dirty="0"/>
              <a:t>This presentation has been created by the Department of Mental Health and Addiction Services and modified to update content.</a:t>
            </a:r>
          </a:p>
        </p:txBody>
      </p:sp>
    </p:spTree>
    <p:extLst>
      <p:ext uri="{BB962C8B-B14F-4D97-AF65-F5344CB8AC3E}">
        <p14:creationId xmlns:p14="http://schemas.microsoft.com/office/powerpoint/2010/main" val="3933741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4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 name="Title 4">
            <a:extLst>
              <a:ext uri="{FF2B5EF4-FFF2-40B4-BE49-F238E27FC236}">
                <a16:creationId xmlns:a16="http://schemas.microsoft.com/office/drawing/2014/main" id="{C353EEA1-630C-D170-B736-D8F6AD30B5D7}"/>
              </a:ext>
            </a:extLst>
          </p:cNvPr>
          <p:cNvSpPr>
            <a:spLocks noGrp="1"/>
          </p:cNvSpPr>
          <p:nvPr>
            <p:ph type="title"/>
          </p:nvPr>
        </p:nvSpPr>
        <p:spPr>
          <a:xfrm>
            <a:off x="1154955" y="1447800"/>
            <a:ext cx="6974915" cy="3329581"/>
          </a:xfrm>
        </p:spPr>
        <p:txBody>
          <a:bodyPr vert="horz" lIns="91440" tIns="45720" rIns="91440" bIns="45720" rtlCol="0" anchor="b">
            <a:normAutofit/>
          </a:bodyPr>
          <a:lstStyle/>
          <a:p>
            <a:pPr>
              <a:lnSpc>
                <a:spcPct val="90000"/>
              </a:lnSpc>
            </a:pPr>
            <a:r>
              <a:rPr lang="en-US" sz="5000" b="0" i="0" kern="1200" dirty="0">
                <a:solidFill>
                  <a:schemeClr val="tx2"/>
                </a:solidFill>
                <a:latin typeface="+mj-lt"/>
                <a:ea typeface="+mj-ea"/>
                <a:cs typeface="+mj-cs"/>
              </a:rPr>
              <a:t>What is the difference between a DCF report and a DCF CAPTA notification?</a:t>
            </a:r>
          </a:p>
        </p:txBody>
      </p:sp>
      <p:sp>
        <p:nvSpPr>
          <p:cNvPr id="47"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3B5F29F-09B9-983C-35BD-CA73C7A8A810}"/>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E0D48F63-3BB1-43AD-80C8-40AE8772766B}" type="slidenum">
              <a:rPr lang="en-US" b="0" i="0" kern="1200">
                <a:solidFill>
                  <a:srgbClr val="FFFFFF"/>
                </a:solidFill>
                <a:latin typeface="+mn-lt"/>
                <a:ea typeface="+mn-ea"/>
                <a:cs typeface="+mn-cs"/>
              </a:rPr>
              <a:pPr>
                <a:spcAft>
                  <a:spcPts val="600"/>
                </a:spcAft>
              </a:pPr>
              <a:t>20</a:t>
            </a:fld>
            <a:endParaRPr lang="en-US" b="0" i="0" kern="1200">
              <a:solidFill>
                <a:srgbClr val="FFFFFF"/>
              </a:solidFill>
              <a:latin typeface="+mn-lt"/>
              <a:ea typeface="+mn-ea"/>
              <a:cs typeface="+mn-cs"/>
            </a:endParaRPr>
          </a:p>
        </p:txBody>
      </p:sp>
    </p:spTree>
    <p:extLst>
      <p:ext uri="{BB962C8B-B14F-4D97-AF65-F5344CB8AC3E}">
        <p14:creationId xmlns:p14="http://schemas.microsoft.com/office/powerpoint/2010/main" val="143749670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4" name="Freeform: Shape 13">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45641E96-CE0B-5270-23F8-3AD72BA5A766}"/>
              </a:ext>
            </a:extLst>
          </p:cNvPr>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smtClean="0"/>
              <a:pPr>
                <a:spcAft>
                  <a:spcPts val="600"/>
                </a:spcAft>
              </a:pPr>
              <a:t>21</a:t>
            </a:fld>
            <a:endParaRPr lang="en-US"/>
          </a:p>
        </p:txBody>
      </p:sp>
      <p:sp>
        <p:nvSpPr>
          <p:cNvPr id="4" name="Title 3">
            <a:extLst>
              <a:ext uri="{FF2B5EF4-FFF2-40B4-BE49-F238E27FC236}">
                <a16:creationId xmlns:a16="http://schemas.microsoft.com/office/drawing/2014/main" id="{9F846CB8-4CD6-A5F4-1C21-1C59646F3831}"/>
              </a:ext>
            </a:extLst>
          </p:cNvPr>
          <p:cNvSpPr>
            <a:spLocks noGrp="1"/>
          </p:cNvSpPr>
          <p:nvPr>
            <p:ph type="title"/>
          </p:nvPr>
        </p:nvSpPr>
        <p:spPr>
          <a:xfrm>
            <a:off x="653143" y="1645920"/>
            <a:ext cx="3522879" cy="4470821"/>
          </a:xfrm>
        </p:spPr>
        <p:txBody>
          <a:bodyPr>
            <a:normAutofit/>
          </a:bodyPr>
          <a:lstStyle/>
          <a:p>
            <a:pPr algn="r"/>
            <a:r>
              <a:rPr lang="en-US" dirty="0">
                <a:solidFill>
                  <a:schemeClr val="bg2"/>
                </a:solidFill>
              </a:rPr>
              <a:t>DCF CAPTA Notification</a:t>
            </a:r>
          </a:p>
        </p:txBody>
      </p:sp>
      <p:sp>
        <p:nvSpPr>
          <p:cNvPr id="5" name="Content Placeholder 4">
            <a:extLst>
              <a:ext uri="{FF2B5EF4-FFF2-40B4-BE49-F238E27FC236}">
                <a16:creationId xmlns:a16="http://schemas.microsoft.com/office/drawing/2014/main" id="{F9B34EBF-6487-5485-B815-119C3F63A4C8}"/>
              </a:ext>
            </a:extLst>
          </p:cNvPr>
          <p:cNvSpPr>
            <a:spLocks noGrp="1"/>
          </p:cNvSpPr>
          <p:nvPr>
            <p:ph idx="1"/>
          </p:nvPr>
        </p:nvSpPr>
        <p:spPr>
          <a:xfrm>
            <a:off x="5204109" y="1645920"/>
            <a:ext cx="6269434" cy="4470821"/>
          </a:xfrm>
        </p:spPr>
        <p:txBody>
          <a:bodyPr>
            <a:normAutofit/>
          </a:bodyPr>
          <a:lstStyle/>
          <a:p>
            <a:r>
              <a:rPr lang="en-US" dirty="0"/>
              <a:t>Occurs when an infant has been born after being exposed to certain substances (because birthing person used substances during pregnancy)</a:t>
            </a:r>
          </a:p>
          <a:p>
            <a:r>
              <a:rPr lang="en-US" dirty="0"/>
              <a:t>There are no other concerns about safety, a Family Care Plan has been developed and/or verified, and infant has not tested positive due to maternal misuse</a:t>
            </a:r>
          </a:p>
          <a:p>
            <a:r>
              <a:rPr lang="en-US" dirty="0"/>
              <a:t>No identifying information on family, birthing person, and infant</a:t>
            </a:r>
          </a:p>
          <a:p>
            <a:r>
              <a:rPr lang="en-US" dirty="0"/>
              <a:t>Submitted exclusively through the DCF CAPTA Notification Portal</a:t>
            </a:r>
          </a:p>
          <a:p>
            <a:endParaRPr lang="en-US" dirty="0"/>
          </a:p>
        </p:txBody>
      </p:sp>
    </p:spTree>
    <p:extLst>
      <p:ext uri="{BB962C8B-B14F-4D97-AF65-F5344CB8AC3E}">
        <p14:creationId xmlns:p14="http://schemas.microsoft.com/office/powerpoint/2010/main" val="1434244881"/>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9"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5" name="Title 4">
            <a:extLst>
              <a:ext uri="{FF2B5EF4-FFF2-40B4-BE49-F238E27FC236}">
                <a16:creationId xmlns:a16="http://schemas.microsoft.com/office/drawing/2014/main" id="{320686B5-F2B6-065E-5F05-5650D18260CF}"/>
              </a:ext>
            </a:extLst>
          </p:cNvPr>
          <p:cNvSpPr>
            <a:spLocks noGrp="1"/>
          </p:cNvSpPr>
          <p:nvPr>
            <p:ph type="title"/>
          </p:nvPr>
        </p:nvSpPr>
        <p:spPr>
          <a:xfrm>
            <a:off x="806195" y="804672"/>
            <a:ext cx="3521359" cy="5248656"/>
          </a:xfrm>
        </p:spPr>
        <p:txBody>
          <a:bodyPr anchor="ctr">
            <a:normAutofit/>
          </a:bodyPr>
          <a:lstStyle/>
          <a:p>
            <a:pPr algn="ctr"/>
            <a:r>
              <a:rPr lang="en-US" dirty="0"/>
              <a:t>DCF Report</a:t>
            </a:r>
          </a:p>
        </p:txBody>
      </p:sp>
      <p:sp>
        <p:nvSpPr>
          <p:cNvPr id="6" name="Content Placeholder 5">
            <a:extLst>
              <a:ext uri="{FF2B5EF4-FFF2-40B4-BE49-F238E27FC236}">
                <a16:creationId xmlns:a16="http://schemas.microsoft.com/office/drawing/2014/main" id="{77517FBF-5A40-F971-E5B5-C736DB654A1B}"/>
              </a:ext>
            </a:extLst>
          </p:cNvPr>
          <p:cNvSpPr>
            <a:spLocks noGrp="1"/>
          </p:cNvSpPr>
          <p:nvPr>
            <p:ph idx="1"/>
          </p:nvPr>
        </p:nvSpPr>
        <p:spPr>
          <a:xfrm>
            <a:off x="4975861" y="804671"/>
            <a:ext cx="6399930" cy="5248657"/>
          </a:xfrm>
        </p:spPr>
        <p:txBody>
          <a:bodyPr anchor="ctr">
            <a:normAutofit/>
          </a:bodyPr>
          <a:lstStyle/>
          <a:p>
            <a:r>
              <a:rPr lang="en-US" dirty="0"/>
              <a:t>Occurs when anyone has concerns about the safety of a child</a:t>
            </a:r>
          </a:p>
          <a:p>
            <a:r>
              <a:rPr lang="en-US" dirty="0"/>
              <a:t>Concerns are reported through the online portal for birthing hospitals</a:t>
            </a:r>
          </a:p>
          <a:p>
            <a:r>
              <a:rPr lang="en-US" dirty="0"/>
              <a:t>DCF reviews the information submitted by the provider to determine if further assessment is needed</a:t>
            </a:r>
          </a:p>
          <a:p>
            <a:endParaRPr lang="en-US" dirty="0"/>
          </a:p>
        </p:txBody>
      </p:sp>
      <p:sp>
        <p:nvSpPr>
          <p:cNvPr id="4" name="Slide Number Placeholder 3">
            <a:extLst>
              <a:ext uri="{FF2B5EF4-FFF2-40B4-BE49-F238E27FC236}">
                <a16:creationId xmlns:a16="http://schemas.microsoft.com/office/drawing/2014/main" id="{15CCDBE7-F742-17E8-EF31-841013567FD4}"/>
              </a:ext>
            </a:extLst>
          </p:cNvPr>
          <p:cNvSpPr>
            <a:spLocks noGrp="1"/>
          </p:cNvSpPr>
          <p:nvPr>
            <p:ph type="sldNum" sz="quarter" idx="12"/>
          </p:nvPr>
        </p:nvSpPr>
        <p:spPr>
          <a:xfrm>
            <a:off x="11082612" y="6400005"/>
            <a:ext cx="633127" cy="301752"/>
          </a:xfrm>
        </p:spPr>
        <p:txBody>
          <a:bodyPr anchor="ctr">
            <a:normAutofit/>
          </a:bodyPr>
          <a:lstStyle/>
          <a:p>
            <a:pPr algn="r">
              <a:spcAft>
                <a:spcPts val="600"/>
              </a:spcAft>
            </a:pPr>
            <a:fld id="{E0D48F63-3BB1-43AD-80C8-40AE8772766B}" type="slidenum">
              <a:rPr lang="en-US" sz="1100">
                <a:solidFill>
                  <a:schemeClr val="accent1"/>
                </a:solidFill>
              </a:rPr>
              <a:pPr algn="r">
                <a:spcAft>
                  <a:spcPts val="600"/>
                </a:spcAft>
              </a:pPr>
              <a:t>22</a:t>
            </a:fld>
            <a:endParaRPr lang="en-US" sz="1100">
              <a:solidFill>
                <a:schemeClr val="accent1"/>
              </a:solidFill>
            </a:endParaRPr>
          </a:p>
        </p:txBody>
      </p:sp>
    </p:spTree>
    <p:extLst>
      <p:ext uri="{BB962C8B-B14F-4D97-AF65-F5344CB8AC3E}">
        <p14:creationId xmlns:p14="http://schemas.microsoft.com/office/powerpoint/2010/main" val="4030707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3" name="Title 2"/>
          <p:cNvSpPr>
            <a:spLocks noGrp="1"/>
          </p:cNvSpPr>
          <p:nvPr>
            <p:ph type="title"/>
          </p:nvPr>
        </p:nvSpPr>
        <p:spPr>
          <a:xfrm>
            <a:off x="806195" y="804672"/>
            <a:ext cx="3521359" cy="5248656"/>
          </a:xfrm>
        </p:spPr>
        <p:txBody>
          <a:bodyPr anchor="ctr">
            <a:normAutofit/>
          </a:bodyPr>
          <a:lstStyle/>
          <a:p>
            <a:pPr algn="ctr"/>
            <a:r>
              <a:rPr lang="en-US" dirty="0"/>
              <a:t>Submitting a CAPTA Notification </a:t>
            </a:r>
          </a:p>
        </p:txBody>
      </p:sp>
      <p:sp>
        <p:nvSpPr>
          <p:cNvPr id="2" name="Content Placeholder 1"/>
          <p:cNvSpPr>
            <a:spLocks noGrp="1"/>
          </p:cNvSpPr>
          <p:nvPr>
            <p:ph idx="1"/>
          </p:nvPr>
        </p:nvSpPr>
        <p:spPr>
          <a:xfrm>
            <a:off x="4975861" y="804671"/>
            <a:ext cx="6399930" cy="5248657"/>
          </a:xfrm>
        </p:spPr>
        <p:txBody>
          <a:bodyPr anchor="ctr">
            <a:normAutofit/>
          </a:bodyPr>
          <a:lstStyle/>
          <a:p>
            <a:r>
              <a:rPr lang="en-US" dirty="0"/>
              <a:t>Hospitals are the only entities that can submit one</a:t>
            </a:r>
          </a:p>
          <a:p>
            <a:r>
              <a:rPr lang="en-US" dirty="0"/>
              <a:t>Information entered is de-identified </a:t>
            </a:r>
          </a:p>
          <a:p>
            <a:pPr lvl="1"/>
            <a:r>
              <a:rPr lang="en-US" dirty="0"/>
              <a:t>Race of infant &amp; birthing person</a:t>
            </a:r>
          </a:p>
          <a:p>
            <a:pPr lvl="1"/>
            <a:r>
              <a:rPr lang="en-US" dirty="0"/>
              <a:t>Zip code of residency </a:t>
            </a:r>
          </a:p>
          <a:p>
            <a:pPr lvl="1"/>
            <a:r>
              <a:rPr lang="en-US" dirty="0"/>
              <a:t>Type of substance exposure</a:t>
            </a:r>
          </a:p>
          <a:p>
            <a:pPr lvl="1"/>
            <a:r>
              <a:rPr lang="en-US" dirty="0"/>
              <a:t>Outcome of testing in the hospital </a:t>
            </a:r>
          </a:p>
          <a:p>
            <a:r>
              <a:rPr lang="en-US" dirty="0"/>
              <a:t>Family Care Plan is verified and there are no other concerns of abuse or neglect</a:t>
            </a:r>
          </a:p>
          <a:p>
            <a:r>
              <a:rPr lang="en-US" dirty="0"/>
              <a:t>Data is housed through DCF’s data system and shared with the federal government to assess resources, policy, and practice changes</a:t>
            </a:r>
          </a:p>
        </p:txBody>
      </p:sp>
    </p:spTree>
    <p:extLst>
      <p:ext uri="{BB962C8B-B14F-4D97-AF65-F5344CB8AC3E}">
        <p14:creationId xmlns:p14="http://schemas.microsoft.com/office/powerpoint/2010/main" val="2814191401"/>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4C0C2048-5DC1-43C9-14F7-57E2C5F48FF0}"/>
              </a:ext>
            </a:extLst>
          </p:cNvPr>
          <p:cNvSpPr>
            <a:spLocks noGrp="1"/>
          </p:cNvSpPr>
          <p:nvPr>
            <p:ph type="title"/>
          </p:nvPr>
        </p:nvSpPr>
        <p:spPr>
          <a:xfrm>
            <a:off x="806195" y="804672"/>
            <a:ext cx="3521359" cy="5248656"/>
          </a:xfrm>
        </p:spPr>
        <p:txBody>
          <a:bodyPr anchor="ctr">
            <a:normAutofit/>
          </a:bodyPr>
          <a:lstStyle/>
          <a:p>
            <a:pPr algn="ctr"/>
            <a:r>
              <a:rPr lang="en-US" dirty="0"/>
              <a:t>Making a DCF Report</a:t>
            </a:r>
          </a:p>
        </p:txBody>
      </p:sp>
      <p:sp>
        <p:nvSpPr>
          <p:cNvPr id="3" name="Content Placeholder 2">
            <a:extLst>
              <a:ext uri="{FF2B5EF4-FFF2-40B4-BE49-F238E27FC236}">
                <a16:creationId xmlns:a16="http://schemas.microsoft.com/office/drawing/2014/main" id="{E83F2BA6-B3EB-6F9A-07FA-F3D805D8B882}"/>
              </a:ext>
            </a:extLst>
          </p:cNvPr>
          <p:cNvSpPr>
            <a:spLocks noGrp="1"/>
          </p:cNvSpPr>
          <p:nvPr>
            <p:ph idx="1"/>
          </p:nvPr>
        </p:nvSpPr>
        <p:spPr>
          <a:xfrm>
            <a:off x="4828324" y="2036563"/>
            <a:ext cx="6399930" cy="3061071"/>
          </a:xfrm>
        </p:spPr>
        <p:txBody>
          <a:bodyPr anchor="ctr">
            <a:normAutofit/>
          </a:bodyPr>
          <a:lstStyle/>
          <a:p>
            <a:r>
              <a:rPr lang="en-US" dirty="0"/>
              <a:t>No Family Care Plan is developed or verified</a:t>
            </a:r>
          </a:p>
          <a:p>
            <a:r>
              <a:rPr lang="en-US" dirty="0"/>
              <a:t>There are concerns that substance use will impact parental functioning</a:t>
            </a:r>
          </a:p>
          <a:p>
            <a:r>
              <a:rPr lang="en-US" dirty="0"/>
              <a:t>Infant tests positive for substances due to maternal misuse*</a:t>
            </a:r>
          </a:p>
          <a:p>
            <a:r>
              <a:rPr lang="en-US" dirty="0"/>
              <a:t>Infant does not test positive for substances, but staff has concerns about abuse or neglect</a:t>
            </a:r>
          </a:p>
          <a:p>
            <a:pPr marL="0" indent="0">
              <a:buNone/>
            </a:pPr>
            <a:endParaRPr lang="en-US" dirty="0"/>
          </a:p>
        </p:txBody>
      </p:sp>
      <p:sp>
        <p:nvSpPr>
          <p:cNvPr id="4" name="Slide Number Placeholder 3">
            <a:extLst>
              <a:ext uri="{FF2B5EF4-FFF2-40B4-BE49-F238E27FC236}">
                <a16:creationId xmlns:a16="http://schemas.microsoft.com/office/drawing/2014/main" id="{295C8F55-FA6C-AAB6-F8E0-B6C4D4F4DDCC}"/>
              </a:ext>
            </a:extLst>
          </p:cNvPr>
          <p:cNvSpPr>
            <a:spLocks noGrp="1"/>
          </p:cNvSpPr>
          <p:nvPr>
            <p:ph type="sldNum" sz="quarter" idx="12"/>
          </p:nvPr>
        </p:nvSpPr>
        <p:spPr>
          <a:xfrm>
            <a:off x="11082612" y="6400005"/>
            <a:ext cx="633127" cy="301752"/>
          </a:xfrm>
        </p:spPr>
        <p:txBody>
          <a:bodyPr anchor="ctr">
            <a:normAutofit/>
          </a:bodyPr>
          <a:lstStyle/>
          <a:p>
            <a:pPr algn="r">
              <a:spcAft>
                <a:spcPts val="600"/>
              </a:spcAft>
            </a:pPr>
            <a:fld id="{E0D48F63-3BB1-43AD-80C8-40AE8772766B}" type="slidenum">
              <a:rPr lang="en-US" sz="1100">
                <a:solidFill>
                  <a:schemeClr val="accent1"/>
                </a:solidFill>
              </a:rPr>
              <a:pPr algn="r">
                <a:spcAft>
                  <a:spcPts val="600"/>
                </a:spcAft>
              </a:pPr>
              <a:t>24</a:t>
            </a:fld>
            <a:endParaRPr lang="en-US" sz="1100">
              <a:solidFill>
                <a:schemeClr val="accent1"/>
              </a:solidFill>
            </a:endParaRPr>
          </a:p>
        </p:txBody>
      </p:sp>
      <p:sp>
        <p:nvSpPr>
          <p:cNvPr id="5" name="TextBox 4">
            <a:extLst>
              <a:ext uri="{FF2B5EF4-FFF2-40B4-BE49-F238E27FC236}">
                <a16:creationId xmlns:a16="http://schemas.microsoft.com/office/drawing/2014/main" id="{E5300A28-6721-7712-FC3B-83984A623A0A}"/>
              </a:ext>
            </a:extLst>
          </p:cNvPr>
          <p:cNvSpPr txBox="1"/>
          <p:nvPr/>
        </p:nvSpPr>
        <p:spPr>
          <a:xfrm>
            <a:off x="4981037" y="875241"/>
            <a:ext cx="6247217" cy="830997"/>
          </a:xfrm>
          <a:prstGeom prst="rect">
            <a:avLst/>
          </a:prstGeom>
          <a:noFill/>
        </p:spPr>
        <p:txBody>
          <a:bodyPr wrap="square" rtlCol="0">
            <a:spAutoFit/>
          </a:bodyPr>
          <a:lstStyle/>
          <a:p>
            <a:r>
              <a:rPr lang="en-US" sz="2400" dirty="0"/>
              <a:t>CAPTA Notification Portal will direct hospital staff to the DCF Report page if:</a:t>
            </a:r>
          </a:p>
        </p:txBody>
      </p:sp>
      <p:sp>
        <p:nvSpPr>
          <p:cNvPr id="6" name="TextBox 5">
            <a:extLst>
              <a:ext uri="{FF2B5EF4-FFF2-40B4-BE49-F238E27FC236}">
                <a16:creationId xmlns:a16="http://schemas.microsoft.com/office/drawing/2014/main" id="{ECF67F28-4534-3DDF-AB5B-ED9342FCA84E}"/>
              </a:ext>
            </a:extLst>
          </p:cNvPr>
          <p:cNvSpPr txBox="1"/>
          <p:nvPr/>
        </p:nvSpPr>
        <p:spPr>
          <a:xfrm>
            <a:off x="5426815" y="5099221"/>
            <a:ext cx="5662876" cy="954107"/>
          </a:xfrm>
          <a:prstGeom prst="rect">
            <a:avLst/>
          </a:prstGeom>
          <a:noFill/>
        </p:spPr>
        <p:txBody>
          <a:bodyPr wrap="square" rtlCol="0">
            <a:spAutoFit/>
          </a:bodyPr>
          <a:lstStyle/>
          <a:p>
            <a:r>
              <a:rPr lang="en-US" sz="1400" dirty="0"/>
              <a:t>*current language in portal states maternal misuse, however DCF and DMHAS are working in collaboration to change this language to maternal substance use to lessen stigma and remove it as a criteria that would lead to a DCF report</a:t>
            </a:r>
          </a:p>
        </p:txBody>
      </p:sp>
    </p:spTree>
    <p:extLst>
      <p:ext uri="{BB962C8B-B14F-4D97-AF65-F5344CB8AC3E}">
        <p14:creationId xmlns:p14="http://schemas.microsoft.com/office/powerpoint/2010/main" val="4131601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925" y="1325880"/>
            <a:ext cx="3352375" cy="3066507"/>
          </a:xfrm>
        </p:spPr>
        <p:txBody>
          <a:bodyPr vert="horz" lIns="91440" tIns="45720" rIns="91440" bIns="45720" rtlCol="0" anchor="b">
            <a:normAutofit/>
          </a:bodyPr>
          <a:lstStyle/>
          <a:p>
            <a:r>
              <a:rPr lang="en-US" sz="5400"/>
              <a:t>A Look at DCF Data…</a:t>
            </a:r>
          </a:p>
        </p:txBody>
      </p:sp>
      <p:pic>
        <p:nvPicPr>
          <p:cNvPr id="5122" name="Picture 2" descr="C:\Users\PetersenR\AppData\Local\Microsoft\Windows\INetCache\IE\RXED115R\datainfo[1].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07874" y="647698"/>
            <a:ext cx="5742621" cy="5562139"/>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E0D48F63-3BB1-43AD-80C8-40AE8772766B}" type="slidenum">
              <a:rPr lang="en-US"/>
              <a:pPr defTabSz="914400">
                <a:spcAft>
                  <a:spcPts val="600"/>
                </a:spcAft>
              </a:pPr>
              <a:t>25</a:t>
            </a:fld>
            <a:endParaRPr lang="en-US"/>
          </a:p>
        </p:txBody>
      </p:sp>
      <p:sp>
        <p:nvSpPr>
          <p:cNvPr id="3" name="Slide Number Placeholder 3">
            <a:extLst>
              <a:ext uri="{FF2B5EF4-FFF2-40B4-BE49-F238E27FC236}">
                <a16:creationId xmlns:a16="http://schemas.microsoft.com/office/drawing/2014/main" id="{CC657DBA-BCFE-D0E9-2CF3-1FE40E61D1AD}"/>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259086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70665A-32AD-9A41-98DF-36F40239F1F2}"/>
              </a:ext>
            </a:extLst>
          </p:cNvPr>
          <p:cNvSpPr>
            <a:spLocks noGrp="1"/>
          </p:cNvSpPr>
          <p:nvPr>
            <p:ph type="sldNum" sz="quarter" idx="12"/>
          </p:nvPr>
        </p:nvSpPr>
        <p:spPr/>
        <p:txBody>
          <a:bodyPr/>
          <a:lstStyle/>
          <a:p>
            <a:fld id="{E0D48F63-3BB1-43AD-80C8-40AE8772766B}" type="slidenum">
              <a:rPr lang="en-US" smtClean="0"/>
              <a:t>26</a:t>
            </a:fld>
            <a:endParaRPr lang="en-US"/>
          </a:p>
        </p:txBody>
      </p:sp>
      <p:sp>
        <p:nvSpPr>
          <p:cNvPr id="4" name="Rectangle 3">
            <a:extLst>
              <a:ext uri="{FF2B5EF4-FFF2-40B4-BE49-F238E27FC236}">
                <a16:creationId xmlns:a16="http://schemas.microsoft.com/office/drawing/2014/main" id="{3B55FA61-D7E1-5D49-A781-D037D652335D}"/>
              </a:ext>
            </a:extLst>
          </p:cNvPr>
          <p:cNvSpPr/>
          <p:nvPr/>
        </p:nvSpPr>
        <p:spPr>
          <a:xfrm>
            <a:off x="857693" y="386308"/>
            <a:ext cx="6096000" cy="646331"/>
          </a:xfrm>
          <a:prstGeom prst="rect">
            <a:avLst/>
          </a:prstGeom>
        </p:spPr>
        <p:txBody>
          <a:bodyPr>
            <a:spAutoFit/>
          </a:bodyPr>
          <a:lstStyle/>
          <a:p>
            <a:r>
              <a:rPr lang="en-US" b="1" dirty="0">
                <a:latin typeface="Corbel" panose="020B0503020204020204" pitchFamily="34" charset="0"/>
              </a:rPr>
              <a:t>CT’s CAPTA system of notification is designed to triage hospital reports to DCF</a:t>
            </a:r>
            <a:endParaRPr lang="en-US" dirty="0"/>
          </a:p>
        </p:txBody>
      </p:sp>
      <p:sp>
        <p:nvSpPr>
          <p:cNvPr id="6" name="Slide Number Placeholder 3">
            <a:extLst>
              <a:ext uri="{FF2B5EF4-FFF2-40B4-BE49-F238E27FC236}">
                <a16:creationId xmlns:a16="http://schemas.microsoft.com/office/drawing/2014/main" id="{3E8B8571-6484-97DB-930B-C3DE2B9D0FF0}"/>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pic>
        <p:nvPicPr>
          <p:cNvPr id="7" name="Picture 6" descr="Graphical user interface, application&#10;&#10;Description automatically generated">
            <a:extLst>
              <a:ext uri="{FF2B5EF4-FFF2-40B4-BE49-F238E27FC236}">
                <a16:creationId xmlns:a16="http://schemas.microsoft.com/office/drawing/2014/main" id="{2A6190C5-C9DE-FC29-4B3B-A5032ACE5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4" y="1169828"/>
            <a:ext cx="11144251" cy="5624632"/>
          </a:xfrm>
          <a:prstGeom prst="rect">
            <a:avLst/>
          </a:prstGeom>
        </p:spPr>
      </p:pic>
    </p:spTree>
    <p:extLst>
      <p:ext uri="{BB962C8B-B14F-4D97-AF65-F5344CB8AC3E}">
        <p14:creationId xmlns:p14="http://schemas.microsoft.com/office/powerpoint/2010/main" val="654947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729557" y="-1587"/>
            <a:ext cx="3521359" cy="1910536"/>
          </a:xfrm>
        </p:spPr>
        <p:txBody>
          <a:bodyPr anchor="ctr">
            <a:normAutofit/>
          </a:bodyPr>
          <a:lstStyle/>
          <a:p>
            <a:pPr algn="ctr"/>
            <a:r>
              <a:rPr lang="en-US" sz="4800" dirty="0"/>
              <a:t>Empathy</a:t>
            </a:r>
            <a:r>
              <a:rPr lang="en-US" dirty="0"/>
              <a:t> </a:t>
            </a:r>
          </a:p>
        </p:txBody>
      </p:sp>
      <p:sp>
        <p:nvSpPr>
          <p:cNvPr id="3" name="Content Placeholder 2"/>
          <p:cNvSpPr>
            <a:spLocks noGrp="1"/>
          </p:cNvSpPr>
          <p:nvPr>
            <p:ph idx="1"/>
          </p:nvPr>
        </p:nvSpPr>
        <p:spPr>
          <a:xfrm>
            <a:off x="5178589" y="1534090"/>
            <a:ext cx="6399930" cy="1007706"/>
          </a:xfrm>
        </p:spPr>
        <p:txBody>
          <a:bodyPr anchor="ctr">
            <a:normAutofit/>
          </a:bodyPr>
          <a:lstStyle/>
          <a:p>
            <a:r>
              <a:rPr lang="en-US" u="sng" dirty="0" err="1">
                <a:hlinkClick r:id="rId6"/>
              </a:rPr>
              <a:t>Brené</a:t>
            </a:r>
            <a:r>
              <a:rPr lang="en-US" u="sng" dirty="0">
                <a:hlinkClick r:id="rId6"/>
              </a:rPr>
              <a:t> Brown on Empathy vs Sympathy - YouTube</a:t>
            </a:r>
            <a:endParaRPr lang="en-US" dirty="0"/>
          </a:p>
          <a:p>
            <a:pPr marL="0" indent="0">
              <a:buNone/>
            </a:pPr>
            <a:endParaRPr lang="en-US" u="sng"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a:xfrm>
            <a:off x="11082612" y="6400005"/>
            <a:ext cx="633127" cy="301752"/>
          </a:xfrm>
        </p:spPr>
        <p:txBody>
          <a:bodyPr anchor="ctr">
            <a:normAutofit/>
          </a:bodyPr>
          <a:lstStyle/>
          <a:p>
            <a:pPr algn="r">
              <a:spcAft>
                <a:spcPts val="600"/>
              </a:spcAft>
            </a:pPr>
            <a:fld id="{E0D48F63-3BB1-43AD-80C8-40AE8772766B}" type="slidenum">
              <a:rPr lang="en-US" sz="1100" smtClean="0">
                <a:solidFill>
                  <a:schemeClr val="accent1"/>
                </a:solidFill>
              </a:rPr>
              <a:pPr algn="r">
                <a:spcAft>
                  <a:spcPts val="600"/>
                </a:spcAft>
              </a:pPr>
              <a:t>27</a:t>
            </a:fld>
            <a:endParaRPr lang="en-US" sz="1100">
              <a:solidFill>
                <a:schemeClr val="accent1"/>
              </a:solidFill>
            </a:endParaRPr>
          </a:p>
        </p:txBody>
      </p:sp>
      <p:sp>
        <p:nvSpPr>
          <p:cNvPr id="6" name="Slide Number Placeholder 3">
            <a:extLst>
              <a:ext uri="{FF2B5EF4-FFF2-40B4-BE49-F238E27FC236}">
                <a16:creationId xmlns:a16="http://schemas.microsoft.com/office/drawing/2014/main" id="{DBFDCE2D-8ED7-53B8-22B4-29F5A51B10BF}"/>
              </a:ext>
            </a:extLst>
          </p:cNvPr>
          <p:cNvSpPr txBox="1">
            <a:spLocks/>
          </p:cNvSpPr>
          <p:nvPr/>
        </p:nvSpPr>
        <p:spPr bwMode="gray">
          <a:xfrm>
            <a:off x="8167414" y="5936806"/>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pic>
        <p:nvPicPr>
          <p:cNvPr id="5" name="Online Media 4" title="Brené Brown on Empathy vs Sympathy">
            <a:hlinkClick r:id="" action="ppaction://media"/>
            <a:extLst>
              <a:ext uri="{FF2B5EF4-FFF2-40B4-BE49-F238E27FC236}">
                <a16:creationId xmlns:a16="http://schemas.microsoft.com/office/drawing/2014/main" id="{540407EB-A88E-A267-6715-18DF03DBAD71}"/>
              </a:ext>
            </a:extLst>
          </p:cNvPr>
          <p:cNvPicPr>
            <a:picLocks noRot="1" noChangeAspect="1"/>
          </p:cNvPicPr>
          <p:nvPr>
            <a:videoFile r:link="rId1"/>
          </p:nvPr>
        </p:nvPicPr>
        <p:blipFill>
          <a:blip r:embed="rId7"/>
          <a:stretch>
            <a:fillRect/>
          </a:stretch>
        </p:blipFill>
        <p:spPr>
          <a:xfrm>
            <a:off x="1643709" y="1356985"/>
            <a:ext cx="8752115" cy="4944946"/>
          </a:xfrm>
          <a:prstGeom prst="rect">
            <a:avLst/>
          </a:prstGeom>
        </p:spPr>
      </p:pic>
    </p:spTree>
    <p:extLst>
      <p:ext uri="{BB962C8B-B14F-4D97-AF65-F5344CB8AC3E}">
        <p14:creationId xmlns:p14="http://schemas.microsoft.com/office/powerpoint/2010/main" val="404058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5">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5" name="Rectangle 37">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a:solidFill>
                  <a:srgbClr val="EBEBEB"/>
                </a:solidFill>
              </a:rPr>
              <a:t>“Empathy Fuels Connection”</a:t>
            </a:r>
          </a:p>
        </p:txBody>
      </p:sp>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a:solidFill>
                  <a:srgbClr val="FFFFFF"/>
                </a:solidFill>
              </a:rPr>
              <a:pPr>
                <a:spcAft>
                  <a:spcPts val="600"/>
                </a:spcAft>
              </a:pPr>
              <a:t>28</a:t>
            </a:fld>
            <a:endParaRPr lang="en-US">
              <a:solidFill>
                <a:srgbClr val="FFFFFF"/>
              </a:solidFill>
            </a:endParaRPr>
          </a:p>
        </p:txBody>
      </p:sp>
      <p:sp useBgFill="1">
        <p:nvSpPr>
          <p:cNvPr id="47" name="Freeform: Shape 41">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pic>
        <p:nvPicPr>
          <p:cNvPr id="21" name="Picture 20">
            <a:extLst>
              <a:ext uri="{FF2B5EF4-FFF2-40B4-BE49-F238E27FC236}">
                <a16:creationId xmlns:a16="http://schemas.microsoft.com/office/drawing/2014/main" id="{669A04B5-F631-4059-BAA7-80660F7D28D0}"/>
              </a:ext>
            </a:extLst>
          </p:cNvPr>
          <p:cNvPicPr>
            <a:picLocks noChangeAspect="1"/>
          </p:cNvPicPr>
          <p:nvPr/>
        </p:nvPicPr>
        <p:blipFill>
          <a:blip r:embed="rId3"/>
          <a:stretch>
            <a:fillRect/>
          </a:stretch>
        </p:blipFill>
        <p:spPr>
          <a:xfrm>
            <a:off x="91129" y="2722247"/>
            <a:ext cx="5451627" cy="3175572"/>
          </a:xfrm>
          <a:prstGeom prst="rect">
            <a:avLst/>
          </a:prstGeom>
          <a:effectLst/>
        </p:spPr>
      </p:pic>
      <p:sp>
        <p:nvSpPr>
          <p:cNvPr id="31" name="Content Placeholder 2"/>
          <p:cNvSpPr>
            <a:spLocks noGrp="1"/>
          </p:cNvSpPr>
          <p:nvPr>
            <p:ph idx="1"/>
          </p:nvPr>
        </p:nvSpPr>
        <p:spPr>
          <a:xfrm>
            <a:off x="5235678" y="2548281"/>
            <a:ext cx="6695768" cy="3680452"/>
          </a:xfrm>
        </p:spPr>
        <p:txBody>
          <a:bodyPr>
            <a:noAutofit/>
          </a:bodyPr>
          <a:lstStyle/>
          <a:p>
            <a:r>
              <a:rPr lang="en-US" sz="2400" u="sng" dirty="0"/>
              <a:t>The 4 Qualities of Empathy: </a:t>
            </a:r>
          </a:p>
          <a:p>
            <a:pPr lvl="1"/>
            <a:r>
              <a:rPr lang="en-US" sz="2400" dirty="0"/>
              <a:t>1. Perspective Taking </a:t>
            </a:r>
          </a:p>
          <a:p>
            <a:pPr lvl="1"/>
            <a:r>
              <a:rPr lang="en-US" sz="2400" dirty="0"/>
              <a:t>2. Staying out of Judgement</a:t>
            </a:r>
          </a:p>
          <a:p>
            <a:pPr lvl="1"/>
            <a:r>
              <a:rPr lang="en-US" sz="2400" dirty="0"/>
              <a:t>3. Recognizing Emotions in others</a:t>
            </a:r>
          </a:p>
          <a:p>
            <a:pPr lvl="1"/>
            <a:r>
              <a:rPr lang="en-US" sz="2400" dirty="0"/>
              <a:t>4. Communicating those emotions</a:t>
            </a:r>
          </a:p>
          <a:p>
            <a:pPr lvl="1"/>
            <a:endParaRPr lang="en-US" sz="2400" dirty="0"/>
          </a:p>
          <a:p>
            <a:r>
              <a:rPr lang="en-US" sz="2400" b="1" dirty="0"/>
              <a:t>“In order to connect with others, we must connect with ourselves.”        </a:t>
            </a:r>
            <a:r>
              <a:rPr lang="en-US" sz="1400" dirty="0"/>
              <a:t>*Source: </a:t>
            </a:r>
            <a:r>
              <a:rPr lang="en-US" sz="1400" dirty="0" err="1"/>
              <a:t>Brene</a:t>
            </a:r>
            <a:r>
              <a:rPr lang="en-US" sz="1400" dirty="0"/>
              <a:t> Brown</a:t>
            </a:r>
          </a:p>
        </p:txBody>
      </p:sp>
      <p:sp>
        <p:nvSpPr>
          <p:cNvPr id="3" name="Slide Number Placeholder 3">
            <a:extLst>
              <a:ext uri="{FF2B5EF4-FFF2-40B4-BE49-F238E27FC236}">
                <a16:creationId xmlns:a16="http://schemas.microsoft.com/office/drawing/2014/main" id="{9C396132-B040-7D4D-0D62-73351654AC0B}"/>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solidFill>
                <a:schemeClr val="tx1"/>
              </a:solidFill>
            </a:endParaRPr>
          </a:p>
        </p:txBody>
      </p:sp>
    </p:spTree>
    <p:extLst>
      <p:ext uri="{BB962C8B-B14F-4D97-AF65-F5344CB8AC3E}">
        <p14:creationId xmlns:p14="http://schemas.microsoft.com/office/powerpoint/2010/main" val="108255715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Shape 1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42B710EA-9B35-88C1-43B8-9B05B994E26B}"/>
              </a:ext>
            </a:extLst>
          </p:cNvPr>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smtClean="0"/>
              <a:pPr>
                <a:spcAft>
                  <a:spcPts val="600"/>
                </a:spcAft>
              </a:pPr>
              <a:t>29</a:t>
            </a:fld>
            <a:endParaRPr lang="en-US"/>
          </a:p>
        </p:txBody>
      </p:sp>
      <p:sp>
        <p:nvSpPr>
          <p:cNvPr id="2" name="Title 1">
            <a:extLst>
              <a:ext uri="{FF2B5EF4-FFF2-40B4-BE49-F238E27FC236}">
                <a16:creationId xmlns:a16="http://schemas.microsoft.com/office/drawing/2014/main" id="{70672F6C-71AF-1F05-409D-B3FEF94E0A3A}"/>
              </a:ext>
            </a:extLst>
          </p:cNvPr>
          <p:cNvSpPr>
            <a:spLocks noGrp="1"/>
          </p:cNvSpPr>
          <p:nvPr>
            <p:ph type="title"/>
          </p:nvPr>
        </p:nvSpPr>
        <p:spPr>
          <a:xfrm>
            <a:off x="653143" y="1645920"/>
            <a:ext cx="3522879" cy="4470821"/>
          </a:xfrm>
        </p:spPr>
        <p:txBody>
          <a:bodyPr>
            <a:normAutofit/>
          </a:bodyPr>
          <a:lstStyle/>
          <a:p>
            <a:pPr algn="r"/>
            <a:r>
              <a:rPr lang="en-US" sz="3600">
                <a:solidFill>
                  <a:schemeClr val="bg2"/>
                </a:solidFill>
              </a:rPr>
              <a:t>Understanding Stigma and SUD</a:t>
            </a:r>
          </a:p>
        </p:txBody>
      </p:sp>
      <p:sp>
        <p:nvSpPr>
          <p:cNvPr id="8" name="Content Placeholder 2">
            <a:extLst>
              <a:ext uri="{FF2B5EF4-FFF2-40B4-BE49-F238E27FC236}">
                <a16:creationId xmlns:a16="http://schemas.microsoft.com/office/drawing/2014/main" id="{8AE91023-DB1E-E7E8-A708-41CC4801B05D}"/>
              </a:ext>
            </a:extLst>
          </p:cNvPr>
          <p:cNvSpPr>
            <a:spLocks noGrp="1"/>
          </p:cNvSpPr>
          <p:nvPr>
            <p:ph idx="1"/>
          </p:nvPr>
        </p:nvSpPr>
        <p:spPr>
          <a:xfrm>
            <a:off x="5204109" y="1645920"/>
            <a:ext cx="6269434" cy="4470821"/>
          </a:xfrm>
        </p:spPr>
        <p:txBody>
          <a:bodyPr>
            <a:normAutofit/>
          </a:bodyPr>
          <a:lstStyle/>
          <a:p>
            <a:r>
              <a:rPr lang="en-US"/>
              <a:t>Stigma means labeling, stereotyping and discrimination a person or group of people because they have done something society does not approve of</a:t>
            </a:r>
          </a:p>
          <a:p>
            <a:r>
              <a:rPr lang="en-US"/>
              <a:t>Stigma is persistent, pervasive, and rooted in the belief that addiction is a personal choice reflecting a lack of willpower and a moral failing.</a:t>
            </a:r>
          </a:p>
          <a:p>
            <a:r>
              <a:rPr lang="en-US"/>
              <a:t>Damages the health and well-being of people with substance use disorder</a:t>
            </a:r>
          </a:p>
          <a:p>
            <a:r>
              <a:rPr lang="en-US"/>
              <a:t>Interferes with the quality of care people receive in clinical settings</a:t>
            </a:r>
          </a:p>
          <a:p>
            <a:endParaRPr lang="en-US"/>
          </a:p>
        </p:txBody>
      </p:sp>
    </p:spTree>
    <p:extLst>
      <p:ext uri="{BB962C8B-B14F-4D97-AF65-F5344CB8AC3E}">
        <p14:creationId xmlns:p14="http://schemas.microsoft.com/office/powerpoint/2010/main" val="54696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A2FE9C8-CF7D-9EDB-0883-E75848C16623}"/>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About the Initiative</a:t>
            </a:r>
          </a:p>
        </p:txBody>
      </p:sp>
      <p:sp>
        <p:nvSpPr>
          <p:cNvPr id="4" name="Slide Number Placeholder 3">
            <a:extLst>
              <a:ext uri="{FF2B5EF4-FFF2-40B4-BE49-F238E27FC236}">
                <a16:creationId xmlns:a16="http://schemas.microsoft.com/office/drawing/2014/main" id="{5D5C5F3A-510D-74F5-AF3D-9A108FE93050}"/>
              </a:ext>
            </a:extLst>
          </p:cNvPr>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a:solidFill>
                  <a:srgbClr val="FFFFFF"/>
                </a:solidFill>
              </a:rPr>
              <a:pPr>
                <a:spcAft>
                  <a:spcPts val="600"/>
                </a:spcAft>
              </a:pPr>
              <a:t>3</a:t>
            </a:fld>
            <a:endParaRPr lang="en-US">
              <a:solidFill>
                <a:srgbClr val="FFFFFF"/>
              </a:solidFill>
            </a:endParaRPr>
          </a:p>
        </p:txBody>
      </p:sp>
      <p:sp useBgFill="1">
        <p:nvSpPr>
          <p:cNvPr id="29" name="Freeform: Shape 28">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pic>
        <p:nvPicPr>
          <p:cNvPr id="5" name="Content Placeholder 4" descr="Logo&#10;&#10;Description automatically generated">
            <a:extLst>
              <a:ext uri="{FF2B5EF4-FFF2-40B4-BE49-F238E27FC236}">
                <a16:creationId xmlns:a16="http://schemas.microsoft.com/office/drawing/2014/main" id="{2135733C-02D8-DEE9-080A-4E635BE5A32B}"/>
              </a:ext>
            </a:extLst>
          </p:cNvPr>
          <p:cNvPicPr>
            <a:picLocks noChangeAspect="1"/>
          </p:cNvPicPr>
          <p:nvPr/>
        </p:nvPicPr>
        <p:blipFill>
          <a:blip r:embed="rId2"/>
          <a:stretch>
            <a:fillRect/>
          </a:stretch>
        </p:blipFill>
        <p:spPr>
          <a:xfrm>
            <a:off x="653484" y="3199324"/>
            <a:ext cx="5451627" cy="2359932"/>
          </a:xfrm>
          <a:prstGeom prst="rect">
            <a:avLst/>
          </a:prstGeom>
          <a:effectLst/>
        </p:spPr>
      </p:pic>
      <p:sp>
        <p:nvSpPr>
          <p:cNvPr id="9" name="Content Placeholder 8">
            <a:extLst>
              <a:ext uri="{FF2B5EF4-FFF2-40B4-BE49-F238E27FC236}">
                <a16:creationId xmlns:a16="http://schemas.microsoft.com/office/drawing/2014/main" id="{47008B1F-F68F-E0B6-0C85-88656AD834A3}"/>
              </a:ext>
            </a:extLst>
          </p:cNvPr>
          <p:cNvSpPr>
            <a:spLocks noGrp="1"/>
          </p:cNvSpPr>
          <p:nvPr>
            <p:ph idx="1"/>
          </p:nvPr>
        </p:nvSpPr>
        <p:spPr>
          <a:xfrm>
            <a:off x="6421089" y="2548281"/>
            <a:ext cx="5122606" cy="3658689"/>
          </a:xfrm>
        </p:spPr>
        <p:txBody>
          <a:bodyPr>
            <a:normAutofit lnSpcReduction="10000"/>
          </a:bodyPr>
          <a:lstStyle/>
          <a:p>
            <a:pPr>
              <a:lnSpc>
                <a:spcPct val="90000"/>
              </a:lnSpc>
            </a:pPr>
            <a:r>
              <a:rPr lang="en-US" sz="1600" dirty="0"/>
              <a:t>SEPI-CT (formally SEI-FASD Statewide Initiative) aims to strengthen capacity at the community, provider, and systems levels to improve the health and well-being of infants born substance exposed through supporting the recovery of pregnant people and their families. </a:t>
            </a:r>
          </a:p>
          <a:p>
            <a:pPr>
              <a:lnSpc>
                <a:spcPct val="90000"/>
              </a:lnSpc>
            </a:pPr>
            <a:endParaRPr lang="en-US" sz="1600" dirty="0"/>
          </a:p>
          <a:p>
            <a:pPr>
              <a:lnSpc>
                <a:spcPct val="90000"/>
              </a:lnSpc>
            </a:pPr>
            <a:r>
              <a:rPr lang="en-US" sz="1600" dirty="0"/>
              <a:t>SEPI-CT rebranded from SEI-FASD to be more inclusive of all involved in and affected by the work.</a:t>
            </a:r>
          </a:p>
          <a:p>
            <a:pPr>
              <a:lnSpc>
                <a:spcPct val="90000"/>
              </a:lnSpc>
            </a:pPr>
            <a:endParaRPr lang="en-US" sz="1600" dirty="0"/>
          </a:p>
          <a:p>
            <a:pPr>
              <a:lnSpc>
                <a:spcPct val="90000"/>
              </a:lnSpc>
            </a:pPr>
            <a:r>
              <a:rPr lang="en-US" sz="1600" dirty="0"/>
              <a:t>This initiative is funded by CT DMHAS and CT DCF and contracted through Wheeler.</a:t>
            </a:r>
          </a:p>
          <a:p>
            <a:pPr>
              <a:lnSpc>
                <a:spcPct val="90000"/>
              </a:lnSpc>
            </a:pPr>
            <a:endParaRPr lang="en-US" sz="1400" dirty="0"/>
          </a:p>
        </p:txBody>
      </p:sp>
    </p:spTree>
    <p:extLst>
      <p:ext uri="{BB962C8B-B14F-4D97-AF65-F5344CB8AC3E}">
        <p14:creationId xmlns:p14="http://schemas.microsoft.com/office/powerpoint/2010/main" val="384062576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accent1">
              <a:alpha val="80000"/>
            </a:schemeClr>
          </a:solidFill>
          <a:ln>
            <a:noFill/>
          </a:ln>
        </p:spPr>
        <p:txBody>
          <a:bodyPr rtlCol="0" anchor="ctr"/>
          <a:lstStyle/>
          <a:p>
            <a:pPr algn="ctr"/>
            <a:endParaRPr lang="en-US">
              <a:solidFill>
                <a:schemeClr val="tx1">
                  <a:alpha val="20000"/>
                </a:schemeClr>
              </a:solidFill>
            </a:endParaRPr>
          </a:p>
        </p:txBody>
      </p:sp>
      <p:sp>
        <p:nvSpPr>
          <p:cNvPr id="13" name="Freeform: Shape 12">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331C162-EFD6-953B-287F-A44D3BD88FB9}"/>
              </a:ext>
            </a:extLst>
          </p:cNvPr>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a:solidFill>
                  <a:srgbClr val="FFFFFF"/>
                </a:solidFill>
              </a:rPr>
              <a:pPr>
                <a:spcAft>
                  <a:spcPts val="600"/>
                </a:spcAft>
              </a:pPr>
              <a:t>30</a:t>
            </a:fld>
            <a:endParaRPr lang="en-US">
              <a:solidFill>
                <a:srgbClr val="FFFFFF"/>
              </a:solidFill>
            </a:endParaRPr>
          </a:p>
        </p:txBody>
      </p:sp>
      <p:sp>
        <p:nvSpPr>
          <p:cNvPr id="2" name="Title 1">
            <a:extLst>
              <a:ext uri="{FF2B5EF4-FFF2-40B4-BE49-F238E27FC236}">
                <a16:creationId xmlns:a16="http://schemas.microsoft.com/office/drawing/2014/main" id="{7C04EF6B-27F5-077B-66A4-364288D94806}"/>
              </a:ext>
            </a:extLst>
          </p:cNvPr>
          <p:cNvSpPr>
            <a:spLocks noGrp="1"/>
          </p:cNvSpPr>
          <p:nvPr>
            <p:ph type="title"/>
          </p:nvPr>
        </p:nvSpPr>
        <p:spPr>
          <a:xfrm>
            <a:off x="653143" y="1645920"/>
            <a:ext cx="3522879" cy="4470821"/>
          </a:xfrm>
        </p:spPr>
        <p:txBody>
          <a:bodyPr>
            <a:normAutofit/>
          </a:bodyPr>
          <a:lstStyle/>
          <a:p>
            <a:pPr algn="r"/>
            <a:r>
              <a:rPr lang="en-US" sz="3300">
                <a:solidFill>
                  <a:srgbClr val="FFFFFF"/>
                </a:solidFill>
              </a:rPr>
              <a:t>Consequences of Stigma</a:t>
            </a:r>
          </a:p>
        </p:txBody>
      </p:sp>
      <p:sp>
        <p:nvSpPr>
          <p:cNvPr id="3" name="Content Placeholder 2">
            <a:extLst>
              <a:ext uri="{FF2B5EF4-FFF2-40B4-BE49-F238E27FC236}">
                <a16:creationId xmlns:a16="http://schemas.microsoft.com/office/drawing/2014/main" id="{54B6EC58-250F-9E65-B254-B470FCE8580C}"/>
              </a:ext>
            </a:extLst>
          </p:cNvPr>
          <p:cNvSpPr>
            <a:spLocks noGrp="1"/>
          </p:cNvSpPr>
          <p:nvPr>
            <p:ph idx="1"/>
          </p:nvPr>
        </p:nvSpPr>
        <p:spPr>
          <a:xfrm>
            <a:off x="5204109" y="1645919"/>
            <a:ext cx="5919503" cy="4470821"/>
          </a:xfrm>
        </p:spPr>
        <p:txBody>
          <a:bodyPr>
            <a:normAutofit lnSpcReduction="10000"/>
          </a:bodyPr>
          <a:lstStyle/>
          <a:p>
            <a:pPr>
              <a:lnSpc>
                <a:spcPct val="90000"/>
              </a:lnSpc>
            </a:pPr>
            <a:r>
              <a:rPr lang="en-US" sz="1800" dirty="0"/>
              <a:t>Mental Health/Trauma – chronic exposure to prejudice, rejection, judgement, and discrimination</a:t>
            </a:r>
          </a:p>
          <a:p>
            <a:pPr>
              <a:lnSpc>
                <a:spcPct val="90000"/>
              </a:lnSpc>
            </a:pPr>
            <a:r>
              <a:rPr lang="en-US" sz="1800" dirty="0"/>
              <a:t>Low self-esteem, feelings of hopelessness, fear, depression, anxiety, increased substance use</a:t>
            </a:r>
          </a:p>
          <a:p>
            <a:pPr>
              <a:lnSpc>
                <a:spcPct val="90000"/>
              </a:lnSpc>
            </a:pPr>
            <a:r>
              <a:rPr lang="en-US" sz="1800" dirty="0"/>
              <a:t>Internalizing stigma -- Feelings of shame and guilt which decrease the likelihood of seeking treatment or having access to harm reduction strategies and resources</a:t>
            </a:r>
          </a:p>
          <a:p>
            <a:pPr>
              <a:lnSpc>
                <a:spcPct val="90000"/>
              </a:lnSpc>
            </a:pPr>
            <a:r>
              <a:rPr lang="en-US" sz="1800" dirty="0"/>
              <a:t>Decreased chance of seeking treatment can lead to increased economic, social, and medical costs</a:t>
            </a:r>
          </a:p>
          <a:p>
            <a:pPr>
              <a:lnSpc>
                <a:spcPct val="90000"/>
              </a:lnSpc>
            </a:pPr>
            <a:r>
              <a:rPr lang="en-US" sz="1800" dirty="0"/>
              <a:t>Distrust of community/medical/police/criminal justice providers</a:t>
            </a:r>
          </a:p>
          <a:p>
            <a:pPr>
              <a:lnSpc>
                <a:spcPct val="90000"/>
              </a:lnSpc>
            </a:pPr>
            <a:r>
              <a:rPr lang="en-US" sz="1800" dirty="0"/>
              <a:t>Health disparities</a:t>
            </a:r>
          </a:p>
          <a:p>
            <a:pPr>
              <a:lnSpc>
                <a:spcPct val="90000"/>
              </a:lnSpc>
            </a:pPr>
            <a:r>
              <a:rPr lang="en-US" sz="1800" dirty="0"/>
              <a:t>Legal and/or Child protective involvement</a:t>
            </a:r>
          </a:p>
          <a:p>
            <a:pPr marL="0" indent="0">
              <a:lnSpc>
                <a:spcPct val="90000"/>
              </a:lnSpc>
              <a:buNone/>
            </a:pPr>
            <a:endParaRPr lang="en-US" sz="1700" dirty="0"/>
          </a:p>
        </p:txBody>
      </p:sp>
    </p:spTree>
    <p:extLst>
      <p:ext uri="{BB962C8B-B14F-4D97-AF65-F5344CB8AC3E}">
        <p14:creationId xmlns:p14="http://schemas.microsoft.com/office/powerpoint/2010/main" val="120584233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65B4-A474-33CD-23DC-C3FE6610182A}"/>
              </a:ext>
            </a:extLst>
          </p:cNvPr>
          <p:cNvSpPr>
            <a:spLocks noGrp="1"/>
          </p:cNvSpPr>
          <p:nvPr>
            <p:ph type="title"/>
          </p:nvPr>
        </p:nvSpPr>
        <p:spPr>
          <a:xfrm>
            <a:off x="646111" y="452718"/>
            <a:ext cx="9404723" cy="1400530"/>
          </a:xfrm>
        </p:spPr>
        <p:txBody>
          <a:bodyPr>
            <a:normAutofit fontScale="90000"/>
          </a:bodyPr>
          <a:lstStyle/>
          <a:p>
            <a:r>
              <a:rPr lang="en-US" dirty="0"/>
              <a:t>Maternal Health Disparities in CT</a:t>
            </a:r>
            <a:br>
              <a:rPr lang="en-US" dirty="0"/>
            </a:br>
            <a:br>
              <a:rPr lang="en-US" dirty="0"/>
            </a:br>
            <a:r>
              <a:rPr lang="en-US" sz="1800" dirty="0"/>
              <a:t>Statistics taken from </a:t>
            </a:r>
            <a:r>
              <a:rPr lang="en-US" sz="1800" dirty="0">
                <a:hlinkClick r:id="rId4"/>
              </a:rPr>
              <a:t>Health Disparities in Connecticut 2020</a:t>
            </a:r>
            <a:endParaRPr lang="en-US" dirty="0"/>
          </a:p>
        </p:txBody>
      </p:sp>
      <p:sp>
        <p:nvSpPr>
          <p:cNvPr id="4" name="Slide Number Placeholder 3">
            <a:extLst>
              <a:ext uri="{FF2B5EF4-FFF2-40B4-BE49-F238E27FC236}">
                <a16:creationId xmlns:a16="http://schemas.microsoft.com/office/drawing/2014/main" id="{821B616F-8A24-068B-22F5-1CBEDE69C248}"/>
              </a:ext>
            </a:extLst>
          </p:cNvPr>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smtClean="0"/>
              <a:pPr>
                <a:spcAft>
                  <a:spcPts val="600"/>
                </a:spcAft>
              </a:pPr>
              <a:t>31</a:t>
            </a:fld>
            <a:endParaRPr lang="en-US"/>
          </a:p>
        </p:txBody>
      </p:sp>
      <p:graphicFrame>
        <p:nvGraphicFramePr>
          <p:cNvPr id="6" name="Content Placeholder 2">
            <a:extLst>
              <a:ext uri="{FF2B5EF4-FFF2-40B4-BE49-F238E27FC236}">
                <a16:creationId xmlns:a16="http://schemas.microsoft.com/office/drawing/2014/main" id="{35267935-8899-D323-1AB8-1738F6D5819F}"/>
              </a:ext>
            </a:extLst>
          </p:cNvPr>
          <p:cNvGraphicFramePr>
            <a:graphicFrameLocks noGrp="1"/>
          </p:cNvGraphicFramePr>
          <p:nvPr>
            <p:ph idx="1"/>
            <p:extLst>
              <p:ext uri="{D42A27DB-BD31-4B8C-83A1-F6EECF244321}">
                <p14:modId xmlns:p14="http://schemas.microsoft.com/office/powerpoint/2010/main" val="202231468"/>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97043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362" y="576776"/>
            <a:ext cx="4265285" cy="2377440"/>
          </a:xfrm>
        </p:spPr>
        <p:txBody>
          <a:bodyPr>
            <a:normAutofit/>
          </a:bodyPr>
          <a:lstStyle/>
          <a:p>
            <a:r>
              <a:rPr lang="en-US" sz="4000" dirty="0"/>
              <a:t>Considerations for the LGBTQ+ Community</a:t>
            </a:r>
          </a:p>
        </p:txBody>
      </p:sp>
      <p:sp>
        <p:nvSpPr>
          <p:cNvPr id="3" name="Content Placeholder 2"/>
          <p:cNvSpPr>
            <a:spLocks noGrp="1"/>
          </p:cNvSpPr>
          <p:nvPr>
            <p:ph idx="1"/>
          </p:nvPr>
        </p:nvSpPr>
        <p:spPr>
          <a:xfrm>
            <a:off x="4736647" y="1191237"/>
            <a:ext cx="7164621" cy="5371033"/>
          </a:xfrm>
        </p:spPr>
        <p:txBody>
          <a:bodyPr>
            <a:normAutofit/>
          </a:bodyPr>
          <a:lstStyle/>
          <a:p>
            <a:r>
              <a:rPr lang="en-US" dirty="0"/>
              <a:t>Biological or assigned sex does not always tell the complete story</a:t>
            </a:r>
          </a:p>
          <a:p>
            <a:pPr lvl="1"/>
            <a:r>
              <a:rPr lang="en-US" dirty="0"/>
              <a:t>Assigned female at birth -- trans male. non-binary, intersex</a:t>
            </a:r>
          </a:p>
          <a:p>
            <a:r>
              <a:rPr lang="en-US" dirty="0"/>
              <a:t> Trauma when accessing medical care</a:t>
            </a:r>
          </a:p>
          <a:p>
            <a:r>
              <a:rPr lang="en-US" dirty="0"/>
              <a:t>Avoiding assumptions about gender and family structure</a:t>
            </a:r>
          </a:p>
          <a:p>
            <a:r>
              <a:rPr lang="en-US" dirty="0"/>
              <a:t>Inclusive Language, Pronouns</a:t>
            </a:r>
          </a:p>
          <a:p>
            <a:r>
              <a:rPr lang="en-US" dirty="0"/>
              <a:t>Important to think about how your policies and practices can be as inclusive as possible </a:t>
            </a:r>
          </a:p>
          <a:p>
            <a:r>
              <a:rPr lang="en-US" dirty="0">
                <a:hlinkClick r:id="rId3"/>
              </a:rPr>
              <a:t>LGBTQ+ Resources For Professionals</a:t>
            </a:r>
            <a:endParaRPr lang="en-US" dirty="0"/>
          </a:p>
          <a:p>
            <a:r>
              <a:rPr lang="en-US" dirty="0">
                <a:hlinkClick r:id="rId4"/>
              </a:rPr>
              <a:t>LGBTQ+ Resources For Patients</a:t>
            </a:r>
            <a:endParaRPr lang="en-US" dirty="0"/>
          </a:p>
        </p:txBody>
      </p:sp>
      <p:sp>
        <p:nvSpPr>
          <p:cNvPr id="5" name="Text Placeholder 4">
            <a:extLst>
              <a:ext uri="{FF2B5EF4-FFF2-40B4-BE49-F238E27FC236}">
                <a16:creationId xmlns:a16="http://schemas.microsoft.com/office/drawing/2014/main" id="{B99EACBE-E147-4E3D-9372-936D004D379F}"/>
              </a:ext>
            </a:extLst>
          </p:cNvPr>
          <p:cNvSpPr>
            <a:spLocks noGrp="1"/>
          </p:cNvSpPr>
          <p:nvPr>
            <p:ph type="body" sz="half" idx="2"/>
          </p:nvPr>
        </p:nvSpPr>
        <p:spPr>
          <a:xfrm>
            <a:off x="576775" y="3129280"/>
            <a:ext cx="3979241" cy="2895599"/>
          </a:xfrm>
        </p:spPr>
        <p:txBody>
          <a:bodyPr/>
          <a:lstStyle/>
          <a:p>
            <a:r>
              <a:rPr lang="en-US" dirty="0"/>
              <a:t> </a:t>
            </a:r>
          </a:p>
        </p:txBody>
      </p:sp>
      <p:sp>
        <p:nvSpPr>
          <p:cNvPr id="4" name="Slide Number Placeholder 3"/>
          <p:cNvSpPr>
            <a:spLocks noGrp="1"/>
          </p:cNvSpPr>
          <p:nvPr>
            <p:ph type="sldNum" sz="quarter" idx="12"/>
          </p:nvPr>
        </p:nvSpPr>
        <p:spPr/>
        <p:txBody>
          <a:bodyPr>
            <a:normAutofit/>
          </a:bodyPr>
          <a:lstStyle/>
          <a:p>
            <a:pPr>
              <a:spcAft>
                <a:spcPts val="600"/>
              </a:spcAft>
            </a:pPr>
            <a:fld id="{E0D48F63-3BB1-43AD-80C8-40AE8772766B}" type="slidenum">
              <a:rPr lang="en-US">
                <a:solidFill>
                  <a:srgbClr val="FFFFFF"/>
                </a:solidFill>
              </a:rPr>
              <a:pPr>
                <a:spcAft>
                  <a:spcPts val="600"/>
                </a:spcAft>
              </a:pPr>
              <a:t>32</a:t>
            </a:fld>
            <a:endParaRPr lang="en-US">
              <a:solidFill>
                <a:srgbClr val="FFFFFF"/>
              </a:solidFill>
            </a:endParaRPr>
          </a:p>
        </p:txBody>
      </p:sp>
      <p:pic>
        <p:nvPicPr>
          <p:cNvPr id="7" name="Picture 6">
            <a:extLst>
              <a:ext uri="{FF2B5EF4-FFF2-40B4-BE49-F238E27FC236}">
                <a16:creationId xmlns:a16="http://schemas.microsoft.com/office/drawing/2014/main" id="{438842F7-07B0-487D-9966-6FD4DF918434}"/>
              </a:ext>
            </a:extLst>
          </p:cNvPr>
          <p:cNvPicPr>
            <a:picLocks noChangeAspect="1"/>
          </p:cNvPicPr>
          <p:nvPr/>
        </p:nvPicPr>
        <p:blipFill>
          <a:blip r:embed="rId5"/>
          <a:stretch>
            <a:fillRect/>
          </a:stretch>
        </p:blipFill>
        <p:spPr>
          <a:xfrm>
            <a:off x="1155822" y="3628853"/>
            <a:ext cx="2143125" cy="2143125"/>
          </a:xfrm>
          <a:prstGeom prst="rect">
            <a:avLst/>
          </a:prstGeom>
        </p:spPr>
      </p:pic>
      <p:sp>
        <p:nvSpPr>
          <p:cNvPr id="6" name="Slide Number Placeholder 3">
            <a:extLst>
              <a:ext uri="{FF2B5EF4-FFF2-40B4-BE49-F238E27FC236}">
                <a16:creationId xmlns:a16="http://schemas.microsoft.com/office/drawing/2014/main" id="{ABEE606B-C94E-4A33-D624-A3FE34BD6CC4}"/>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2890192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6" name="Title 5">
            <a:extLst>
              <a:ext uri="{FF2B5EF4-FFF2-40B4-BE49-F238E27FC236}">
                <a16:creationId xmlns:a16="http://schemas.microsoft.com/office/drawing/2014/main" id="{C84E8172-C3FD-368B-11B0-983F134E320B}"/>
              </a:ext>
            </a:extLst>
          </p:cNvPr>
          <p:cNvSpPr>
            <a:spLocks noGrp="1"/>
          </p:cNvSpPr>
          <p:nvPr>
            <p:ph type="title"/>
          </p:nvPr>
        </p:nvSpPr>
        <p:spPr>
          <a:xfrm>
            <a:off x="648930" y="629267"/>
            <a:ext cx="9252154" cy="1016654"/>
          </a:xfrm>
        </p:spPr>
        <p:txBody>
          <a:bodyPr>
            <a:normAutofit/>
          </a:bodyPr>
          <a:lstStyle/>
          <a:p>
            <a:r>
              <a:rPr lang="en-US">
                <a:solidFill>
                  <a:srgbClr val="EBEBEB"/>
                </a:solidFill>
              </a:rPr>
              <a:t>Reducing Stigma</a:t>
            </a:r>
          </a:p>
        </p:txBody>
      </p:sp>
      <p:sp>
        <p:nvSpPr>
          <p:cNvPr id="5" name="Slide Number Placeholder 4">
            <a:extLst>
              <a:ext uri="{FF2B5EF4-FFF2-40B4-BE49-F238E27FC236}">
                <a16:creationId xmlns:a16="http://schemas.microsoft.com/office/drawing/2014/main" id="{4C6B68D1-4D45-4488-2BE6-6C669FE2B4A2}"/>
              </a:ext>
            </a:extLst>
          </p:cNvPr>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a:solidFill>
                  <a:srgbClr val="FFFFFF"/>
                </a:solidFill>
              </a:rPr>
              <a:pPr>
                <a:spcAft>
                  <a:spcPts val="600"/>
                </a:spcAft>
              </a:pPr>
              <a:t>33</a:t>
            </a:fld>
            <a:endParaRPr lang="en-US">
              <a:solidFill>
                <a:srgbClr val="FFFFFF"/>
              </a:solidFill>
            </a:endParaRPr>
          </a:p>
        </p:txBody>
      </p:sp>
      <p:sp useBgFill="1">
        <p:nvSpPr>
          <p:cNvPr id="20" name="Freeform: Shape 19">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7" name="Content Placeholder 6">
            <a:extLst>
              <a:ext uri="{FF2B5EF4-FFF2-40B4-BE49-F238E27FC236}">
                <a16:creationId xmlns:a16="http://schemas.microsoft.com/office/drawing/2014/main" id="{A10D7478-418A-D550-884B-A68F7320B348}"/>
              </a:ext>
            </a:extLst>
          </p:cNvPr>
          <p:cNvSpPr>
            <a:spLocks noGrp="1"/>
          </p:cNvSpPr>
          <p:nvPr>
            <p:ph idx="1"/>
          </p:nvPr>
        </p:nvSpPr>
        <p:spPr>
          <a:xfrm>
            <a:off x="793310" y="2921260"/>
            <a:ext cx="5122606" cy="3658689"/>
          </a:xfrm>
        </p:spPr>
        <p:txBody>
          <a:bodyPr>
            <a:normAutofit/>
          </a:bodyPr>
          <a:lstStyle/>
          <a:p>
            <a:r>
              <a:rPr lang="en-US" sz="2800" dirty="0"/>
              <a:t>Universal Screening</a:t>
            </a:r>
          </a:p>
          <a:p>
            <a:r>
              <a:rPr lang="en-US" sz="2800" dirty="0"/>
              <a:t>Be Non-Judgmental</a:t>
            </a:r>
          </a:p>
          <a:p>
            <a:r>
              <a:rPr lang="en-US" sz="2800" dirty="0"/>
              <a:t>Use Person-First Language</a:t>
            </a:r>
          </a:p>
          <a:p>
            <a:r>
              <a:rPr lang="en-US" sz="2800" dirty="0"/>
              <a:t>Harm Reduction</a:t>
            </a:r>
          </a:p>
          <a:p>
            <a:r>
              <a:rPr lang="en-US" sz="2800" dirty="0"/>
              <a:t>Provide Inclusive Care</a:t>
            </a:r>
          </a:p>
          <a:p>
            <a:endParaRPr lang="en-US" dirty="0"/>
          </a:p>
        </p:txBody>
      </p:sp>
      <p:pic>
        <p:nvPicPr>
          <p:cNvPr id="11" name="Graphic 10" descr="Group">
            <a:extLst>
              <a:ext uri="{FF2B5EF4-FFF2-40B4-BE49-F238E27FC236}">
                <a16:creationId xmlns:a16="http://schemas.microsoft.com/office/drawing/2014/main" id="{3F2931DD-D334-36AF-2582-24086EDF1C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6720" y="2548281"/>
            <a:ext cx="3662018" cy="3662018"/>
          </a:xfrm>
          <a:prstGeom prst="rect">
            <a:avLst/>
          </a:prstGeom>
          <a:effectLst/>
        </p:spPr>
      </p:pic>
    </p:spTree>
    <p:extLst>
      <p:ext uri="{BB962C8B-B14F-4D97-AF65-F5344CB8AC3E}">
        <p14:creationId xmlns:p14="http://schemas.microsoft.com/office/powerpoint/2010/main" val="1105274064"/>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D937-C616-996A-74BE-5B22174DE422}"/>
              </a:ext>
            </a:extLst>
          </p:cNvPr>
          <p:cNvSpPr>
            <a:spLocks noGrp="1"/>
          </p:cNvSpPr>
          <p:nvPr>
            <p:ph type="title"/>
          </p:nvPr>
        </p:nvSpPr>
        <p:spPr/>
        <p:txBody>
          <a:bodyPr/>
          <a:lstStyle/>
          <a:p>
            <a:pPr algn="ctr"/>
            <a:r>
              <a:rPr lang="en-US" dirty="0"/>
              <a:t>Phrases to Use and Not Use</a:t>
            </a:r>
          </a:p>
        </p:txBody>
      </p:sp>
      <p:sp>
        <p:nvSpPr>
          <p:cNvPr id="3" name="Content Placeholder 2">
            <a:extLst>
              <a:ext uri="{FF2B5EF4-FFF2-40B4-BE49-F238E27FC236}">
                <a16:creationId xmlns:a16="http://schemas.microsoft.com/office/drawing/2014/main" id="{A7EA4D01-CF30-5BF4-86E2-3EF20C92F926}"/>
              </a:ext>
            </a:extLst>
          </p:cNvPr>
          <p:cNvSpPr>
            <a:spLocks noGrp="1"/>
          </p:cNvSpPr>
          <p:nvPr>
            <p:ph idx="1"/>
          </p:nvPr>
        </p:nvSpPr>
        <p:spPr>
          <a:xfrm>
            <a:off x="398639" y="2807927"/>
            <a:ext cx="5406544" cy="4195481"/>
          </a:xfrm>
        </p:spPr>
        <p:txBody>
          <a:bodyPr/>
          <a:lstStyle/>
          <a:p>
            <a:r>
              <a:rPr lang="en-US" dirty="0"/>
              <a:t>Substance Use Disorder</a:t>
            </a:r>
          </a:p>
          <a:p>
            <a:r>
              <a:rPr lang="en-US" dirty="0"/>
              <a:t>Addiction</a:t>
            </a:r>
          </a:p>
          <a:p>
            <a:r>
              <a:rPr lang="en-US" dirty="0"/>
              <a:t>Person with a Substance Use Disorder</a:t>
            </a:r>
          </a:p>
          <a:p>
            <a:r>
              <a:rPr lang="en-US" dirty="0"/>
              <a:t>Substance-Exposed Infant</a:t>
            </a:r>
          </a:p>
          <a:p>
            <a:r>
              <a:rPr lang="en-US" dirty="0"/>
              <a:t>In Recovery</a:t>
            </a:r>
          </a:p>
          <a:p>
            <a:r>
              <a:rPr lang="en-US" dirty="0"/>
              <a:t>Negative or Positive Toxicology Results </a:t>
            </a:r>
          </a:p>
        </p:txBody>
      </p:sp>
      <p:sp>
        <p:nvSpPr>
          <p:cNvPr id="4" name="Slide Number Placeholder 3">
            <a:extLst>
              <a:ext uri="{FF2B5EF4-FFF2-40B4-BE49-F238E27FC236}">
                <a16:creationId xmlns:a16="http://schemas.microsoft.com/office/drawing/2014/main" id="{041D6D4B-53B2-EE7B-881B-3A633B782034}"/>
              </a:ext>
            </a:extLst>
          </p:cNvPr>
          <p:cNvSpPr>
            <a:spLocks noGrp="1"/>
          </p:cNvSpPr>
          <p:nvPr>
            <p:ph type="sldNum" sz="quarter" idx="12"/>
          </p:nvPr>
        </p:nvSpPr>
        <p:spPr/>
        <p:txBody>
          <a:bodyPr/>
          <a:lstStyle/>
          <a:p>
            <a:fld id="{E0D48F63-3BB1-43AD-80C8-40AE8772766B}" type="slidenum">
              <a:rPr lang="en-US" smtClean="0"/>
              <a:t>34</a:t>
            </a:fld>
            <a:endParaRPr lang="en-US" dirty="0"/>
          </a:p>
        </p:txBody>
      </p:sp>
      <p:sp>
        <p:nvSpPr>
          <p:cNvPr id="5" name="TextBox 4">
            <a:extLst>
              <a:ext uri="{FF2B5EF4-FFF2-40B4-BE49-F238E27FC236}">
                <a16:creationId xmlns:a16="http://schemas.microsoft.com/office/drawing/2014/main" id="{683C98FF-1245-99D8-D794-0EA5EB7FEF04}"/>
              </a:ext>
            </a:extLst>
          </p:cNvPr>
          <p:cNvSpPr txBox="1"/>
          <p:nvPr/>
        </p:nvSpPr>
        <p:spPr>
          <a:xfrm>
            <a:off x="182921" y="1635393"/>
            <a:ext cx="3624146" cy="523220"/>
          </a:xfrm>
          <a:prstGeom prst="rect">
            <a:avLst/>
          </a:prstGeom>
          <a:noFill/>
        </p:spPr>
        <p:txBody>
          <a:bodyPr wrap="square" rtlCol="0">
            <a:spAutoFit/>
          </a:bodyPr>
          <a:lstStyle/>
          <a:p>
            <a:pPr algn="ctr"/>
            <a:r>
              <a:rPr lang="en-US" sz="2800" b="1" dirty="0"/>
              <a:t>Say This</a:t>
            </a:r>
          </a:p>
        </p:txBody>
      </p:sp>
      <p:sp>
        <p:nvSpPr>
          <p:cNvPr id="6" name="TextBox 5">
            <a:extLst>
              <a:ext uri="{FF2B5EF4-FFF2-40B4-BE49-F238E27FC236}">
                <a16:creationId xmlns:a16="http://schemas.microsoft.com/office/drawing/2014/main" id="{EDDCBC66-47D7-0615-1741-D7A1B62AA4BC}"/>
              </a:ext>
            </a:extLst>
          </p:cNvPr>
          <p:cNvSpPr txBox="1"/>
          <p:nvPr/>
        </p:nvSpPr>
        <p:spPr>
          <a:xfrm>
            <a:off x="7200311" y="1744321"/>
            <a:ext cx="2163337" cy="523220"/>
          </a:xfrm>
          <a:prstGeom prst="rect">
            <a:avLst/>
          </a:prstGeom>
          <a:noFill/>
        </p:spPr>
        <p:txBody>
          <a:bodyPr wrap="square" rtlCol="0">
            <a:spAutoFit/>
          </a:bodyPr>
          <a:lstStyle/>
          <a:p>
            <a:pPr algn="ctr"/>
            <a:r>
              <a:rPr lang="en-US" sz="2800" b="1" dirty="0"/>
              <a:t>Not That</a:t>
            </a:r>
          </a:p>
        </p:txBody>
      </p:sp>
      <p:sp>
        <p:nvSpPr>
          <p:cNvPr id="7" name="Content Placeholder 2">
            <a:extLst>
              <a:ext uri="{FF2B5EF4-FFF2-40B4-BE49-F238E27FC236}">
                <a16:creationId xmlns:a16="http://schemas.microsoft.com/office/drawing/2014/main" id="{61FF67A1-D4BA-931F-7754-5F4A01ABABC2}"/>
              </a:ext>
            </a:extLst>
          </p:cNvPr>
          <p:cNvSpPr txBox="1">
            <a:spLocks/>
          </p:cNvSpPr>
          <p:nvPr/>
        </p:nvSpPr>
        <p:spPr>
          <a:xfrm>
            <a:off x="6096000" y="2807926"/>
            <a:ext cx="5406544"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Substance Abuse/Drug Abuse</a:t>
            </a:r>
          </a:p>
          <a:p>
            <a:r>
              <a:rPr lang="en-US" dirty="0"/>
              <a:t>Drug Habit</a:t>
            </a:r>
          </a:p>
          <a:p>
            <a:r>
              <a:rPr lang="en-US" dirty="0"/>
              <a:t>Addict/Junkie/Drug Abuser</a:t>
            </a:r>
          </a:p>
          <a:p>
            <a:r>
              <a:rPr lang="en-US" dirty="0"/>
              <a:t>Addicted Baby</a:t>
            </a:r>
          </a:p>
          <a:p>
            <a:r>
              <a:rPr lang="en-US" dirty="0"/>
              <a:t>Clean</a:t>
            </a:r>
          </a:p>
          <a:p>
            <a:r>
              <a:rPr lang="en-US" dirty="0"/>
              <a:t>Clean or Dirty Toxicology Results </a:t>
            </a:r>
          </a:p>
        </p:txBody>
      </p:sp>
    </p:spTree>
    <p:extLst>
      <p:ext uri="{BB962C8B-B14F-4D97-AF65-F5344CB8AC3E}">
        <p14:creationId xmlns:p14="http://schemas.microsoft.com/office/powerpoint/2010/main" val="2110220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2096086" y="629267"/>
            <a:ext cx="7804998" cy="1016654"/>
          </a:xfrm>
        </p:spPr>
        <p:txBody>
          <a:bodyPr>
            <a:normAutofit/>
          </a:bodyPr>
          <a:lstStyle/>
          <a:p>
            <a:pPr algn="ctr">
              <a:lnSpc>
                <a:spcPct val="90000"/>
              </a:lnSpc>
            </a:pPr>
            <a:r>
              <a:rPr lang="en-US" sz="3300" dirty="0">
                <a:solidFill>
                  <a:srgbClr val="EBEBEB"/>
                </a:solidFill>
              </a:rPr>
              <a:t>Mitigating Possible Unintended Consequences</a:t>
            </a:r>
          </a:p>
        </p:txBody>
      </p:sp>
      <p:sp>
        <p:nvSpPr>
          <p:cNvPr id="25" name="Rectangle 24">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6" name="Content Placeholder 2">
            <a:extLst>
              <a:ext uri="{FF2B5EF4-FFF2-40B4-BE49-F238E27FC236}">
                <a16:creationId xmlns:a16="http://schemas.microsoft.com/office/drawing/2014/main" id="{3FB38FB5-0650-4185-A8E4-41385136FB8D}"/>
              </a:ext>
            </a:extLst>
          </p:cNvPr>
          <p:cNvGraphicFramePr>
            <a:graphicFrameLocks noGrp="1"/>
          </p:cNvGraphicFramePr>
          <p:nvPr>
            <p:ph idx="1"/>
            <p:extLst>
              <p:ext uri="{D42A27DB-BD31-4B8C-83A1-F6EECF244321}">
                <p14:modId xmlns:p14="http://schemas.microsoft.com/office/powerpoint/2010/main" val="3081907852"/>
              </p:ext>
            </p:extLst>
          </p:nvPr>
        </p:nvGraphicFramePr>
        <p:xfrm>
          <a:off x="112543" y="2476884"/>
          <a:ext cx="11915334" cy="37376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3">
            <a:extLst>
              <a:ext uri="{FF2B5EF4-FFF2-40B4-BE49-F238E27FC236}">
                <a16:creationId xmlns:a16="http://schemas.microsoft.com/office/drawing/2014/main" id="{B10BC934-67EC-F757-3348-04F247DA97F7}"/>
              </a:ext>
            </a:extLst>
          </p:cNvPr>
          <p:cNvSpPr>
            <a:spLocks noGrp="1"/>
          </p:cNvSpPr>
          <p:nvPr>
            <p:ph type="sldNum" sz="quarter" idx="12"/>
          </p:nvPr>
        </p:nvSpPr>
        <p:spPr>
          <a:xfrm>
            <a:off x="8500726" y="6464485"/>
            <a:ext cx="3797873" cy="365125"/>
          </a:xfrm>
        </p:spPr>
        <p:txBody>
          <a:bodyPr/>
          <a:lstStyle/>
          <a:p>
            <a:pPr>
              <a:spcAft>
                <a:spcPts val="600"/>
              </a:spcAft>
            </a:pPr>
            <a:endParaRPr lang="en-US" sz="1200" dirty="0">
              <a:solidFill>
                <a:schemeClr val="tx1"/>
              </a:solidFill>
            </a:endParaRPr>
          </a:p>
        </p:txBody>
      </p:sp>
    </p:spTree>
    <p:extLst>
      <p:ext uri="{BB962C8B-B14F-4D97-AF65-F5344CB8AC3E}">
        <p14:creationId xmlns:p14="http://schemas.microsoft.com/office/powerpoint/2010/main" val="3301836358"/>
      </p:ext>
    </p:extLst>
  </p:cSld>
  <p:clrMapOvr>
    <a:overrideClrMapping bg1="lt1" tx1="dk1" bg2="lt2" tx2="dk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169AC18C-235E-3D50-C03B-F07B569D64C9}"/>
              </a:ext>
            </a:extLst>
          </p:cNvPr>
          <p:cNvSpPr>
            <a:spLocks noGrp="1"/>
          </p:cNvSpPr>
          <p:nvPr>
            <p:ph type="title"/>
          </p:nvPr>
        </p:nvSpPr>
        <p:spPr>
          <a:xfrm>
            <a:off x="389699" y="196616"/>
            <a:ext cx="3764908" cy="3308840"/>
          </a:xfrm>
        </p:spPr>
        <p:txBody>
          <a:bodyPr vert="horz" lIns="91440" tIns="45720" rIns="91440" bIns="45720" rtlCol="0" anchor="b">
            <a:normAutofit/>
          </a:bodyPr>
          <a:lstStyle/>
          <a:p>
            <a:pPr>
              <a:lnSpc>
                <a:spcPct val="90000"/>
              </a:lnSpc>
            </a:pPr>
            <a:r>
              <a:rPr lang="en-US" sz="3300" dirty="0"/>
              <a:t>Supporting Patients in Family Care Plan Development</a:t>
            </a:r>
          </a:p>
        </p:txBody>
      </p:sp>
      <p:pic>
        <p:nvPicPr>
          <p:cNvPr id="6" name="Picture 5" descr="A close-up of hands shaking&#10;&#10;Description automatically generated with medium confidence">
            <a:extLst>
              <a:ext uri="{FF2B5EF4-FFF2-40B4-BE49-F238E27FC236}">
                <a16:creationId xmlns:a16="http://schemas.microsoft.com/office/drawing/2014/main" id="{19F5BF11-D124-81E8-07B6-C59BF2773124}"/>
              </a:ext>
            </a:extLst>
          </p:cNvPr>
          <p:cNvPicPr>
            <a:picLocks noChangeAspect="1"/>
          </p:cNvPicPr>
          <p:nvPr/>
        </p:nvPicPr>
        <p:blipFill rotWithShape="1">
          <a:blip r:embed="rId7"/>
          <a:srcRect l="822"/>
          <a:stretch/>
        </p:blipFill>
        <p:spPr>
          <a:xfrm>
            <a:off x="4634682" y="10"/>
            <a:ext cx="7557319" cy="6857990"/>
          </a:xfrm>
          <a:prstGeom prst="rect">
            <a:avLst/>
          </a:prstGeom>
        </p:spPr>
      </p:pic>
      <p:sp>
        <p:nvSpPr>
          <p:cNvPr id="23" name="Rectangle 22">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96BE4D53-54B8-7B1A-EDCC-B2B7F31319AE}"/>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E0D48F63-3BB1-43AD-80C8-40AE8772766B}" type="slidenum">
              <a:rPr lang="en-US" smtClean="0"/>
              <a:pPr defTabSz="914400">
                <a:spcAft>
                  <a:spcPts val="600"/>
                </a:spcAft>
              </a:pPr>
              <a:t>36</a:t>
            </a:fld>
            <a:endParaRPr lang="en-US"/>
          </a:p>
        </p:txBody>
      </p:sp>
    </p:spTree>
    <p:extLst>
      <p:ext uri="{BB962C8B-B14F-4D97-AF65-F5344CB8AC3E}">
        <p14:creationId xmlns:p14="http://schemas.microsoft.com/office/powerpoint/2010/main" val="1378645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28C1EDD-8296-6ECF-DB87-FBA0209D3ED9}"/>
              </a:ext>
            </a:extLst>
          </p:cNvPr>
          <p:cNvSpPr>
            <a:spLocks noGrp="1"/>
          </p:cNvSpPr>
          <p:nvPr>
            <p:ph type="title"/>
          </p:nvPr>
        </p:nvSpPr>
        <p:spPr>
          <a:xfrm>
            <a:off x="648930" y="629266"/>
            <a:ext cx="6188190" cy="1622321"/>
          </a:xfrm>
        </p:spPr>
        <p:txBody>
          <a:bodyPr>
            <a:normAutofit/>
          </a:bodyPr>
          <a:lstStyle/>
          <a:p>
            <a:r>
              <a:rPr lang="en-US" dirty="0">
                <a:solidFill>
                  <a:srgbClr val="EBEBEB"/>
                </a:solidFill>
              </a:rPr>
              <a:t>What is a Family Care Plan?</a:t>
            </a:r>
          </a:p>
        </p:txBody>
      </p:sp>
      <p:sp>
        <p:nvSpPr>
          <p:cNvPr id="5" name="Content Placeholder 4">
            <a:extLst>
              <a:ext uri="{FF2B5EF4-FFF2-40B4-BE49-F238E27FC236}">
                <a16:creationId xmlns:a16="http://schemas.microsoft.com/office/drawing/2014/main" id="{DD096681-EC8F-4F0F-38C1-3EE443A940D8}"/>
              </a:ext>
            </a:extLst>
          </p:cNvPr>
          <p:cNvSpPr>
            <a:spLocks noGrp="1"/>
          </p:cNvSpPr>
          <p:nvPr>
            <p:ph idx="1"/>
          </p:nvPr>
        </p:nvSpPr>
        <p:spPr>
          <a:xfrm>
            <a:off x="648930" y="2438400"/>
            <a:ext cx="6188189" cy="3785419"/>
          </a:xfrm>
        </p:spPr>
        <p:txBody>
          <a:bodyPr>
            <a:normAutofit/>
          </a:bodyPr>
          <a:lstStyle/>
          <a:p>
            <a:r>
              <a:rPr lang="en-US" dirty="0">
                <a:solidFill>
                  <a:srgbClr val="FFFFFF"/>
                </a:solidFill>
              </a:rPr>
              <a:t>Document that provides a roadmap of supports for birthing person, baby and family</a:t>
            </a:r>
          </a:p>
          <a:p>
            <a:r>
              <a:rPr lang="en-US" dirty="0">
                <a:solidFill>
                  <a:srgbClr val="FFFFFF"/>
                </a:solidFill>
              </a:rPr>
              <a:t>Includes strategies and services that support the health and wellbeing of newborns and the substance use treatment and recovery of the birthing person</a:t>
            </a:r>
          </a:p>
          <a:p>
            <a:r>
              <a:rPr lang="en-US" dirty="0">
                <a:solidFill>
                  <a:srgbClr val="FFFFFF"/>
                </a:solidFill>
              </a:rPr>
              <a:t>Must be verified or developed at time of birth </a:t>
            </a:r>
          </a:p>
          <a:p>
            <a:r>
              <a:rPr lang="en-US" dirty="0">
                <a:solidFill>
                  <a:srgbClr val="FFFFFF"/>
                </a:solidFill>
              </a:rPr>
              <a:t>Meets needs of birthing person, infant, and family</a:t>
            </a:r>
          </a:p>
          <a:p>
            <a:endParaRPr lang="en-US" dirty="0">
              <a:solidFill>
                <a:srgbClr val="FFFFFF"/>
              </a:solidFill>
            </a:endParaRPr>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 name="Picture 6" descr="A close-up of a baby's hand holding a baby's hand&#10;&#10;Description automatically generated with medium confidence">
            <a:extLst>
              <a:ext uri="{FF2B5EF4-FFF2-40B4-BE49-F238E27FC236}">
                <a16:creationId xmlns:a16="http://schemas.microsoft.com/office/drawing/2014/main" id="{B92A28B4-3BDE-22AD-5E51-D7A1417D81AF}"/>
              </a:ext>
            </a:extLst>
          </p:cNvPr>
          <p:cNvPicPr>
            <a:picLocks noChangeAspect="1"/>
          </p:cNvPicPr>
          <p:nvPr/>
        </p:nvPicPr>
        <p:blipFill rotWithShape="1">
          <a:blip r:embed="rId3"/>
          <a:srcRect l="32281" r="27010"/>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3" name="Slide Number Placeholder 2">
            <a:extLst>
              <a:ext uri="{FF2B5EF4-FFF2-40B4-BE49-F238E27FC236}">
                <a16:creationId xmlns:a16="http://schemas.microsoft.com/office/drawing/2014/main" id="{35F64F36-E443-3D5E-7004-5C867DA46493}"/>
              </a:ext>
            </a:extLst>
          </p:cNvPr>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a:solidFill>
                  <a:srgbClr val="FFFFFF"/>
                </a:solidFill>
              </a:rPr>
              <a:pPr>
                <a:spcAft>
                  <a:spcPts val="600"/>
                </a:spcAft>
              </a:pPr>
              <a:t>37</a:t>
            </a:fld>
            <a:endParaRPr lang="en-US">
              <a:solidFill>
                <a:srgbClr val="FFFFFF"/>
              </a:solidFill>
            </a:endParaRPr>
          </a:p>
        </p:txBody>
      </p:sp>
    </p:spTree>
    <p:extLst>
      <p:ext uri="{BB962C8B-B14F-4D97-AF65-F5344CB8AC3E}">
        <p14:creationId xmlns:p14="http://schemas.microsoft.com/office/powerpoint/2010/main" val="2850360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Content Placeholder 2"/>
          <p:cNvSpPr>
            <a:spLocks noGrp="1"/>
          </p:cNvSpPr>
          <p:nvPr>
            <p:ph idx="1"/>
          </p:nvPr>
        </p:nvSpPr>
        <p:spPr>
          <a:xfrm>
            <a:off x="478302" y="1156062"/>
            <a:ext cx="6509589" cy="5075926"/>
          </a:xfrm>
        </p:spPr>
        <p:txBody>
          <a:bodyPr>
            <a:normAutofit/>
          </a:bodyPr>
          <a:lstStyle/>
          <a:p>
            <a:pPr>
              <a:buClr>
                <a:schemeClr val="accent1"/>
              </a:buClr>
            </a:pPr>
            <a:endParaRPr lang="en-US" dirty="0"/>
          </a:p>
          <a:p>
            <a:pPr>
              <a:buClr>
                <a:schemeClr val="accent1"/>
              </a:buClr>
            </a:pPr>
            <a:r>
              <a:rPr lang="en-US" dirty="0"/>
              <a:t>It is important that all pregnant birthing persons are educated on the CAPTA legislation </a:t>
            </a:r>
            <a:r>
              <a:rPr lang="en-US" b="1" u="sng" dirty="0"/>
              <a:t>early</a:t>
            </a:r>
            <a:r>
              <a:rPr lang="en-US" dirty="0"/>
              <a:t> in their pregnancy and talk through decisions they can make before delivery</a:t>
            </a:r>
          </a:p>
          <a:p>
            <a:pPr lvl="1">
              <a:buClr>
                <a:schemeClr val="accent1"/>
              </a:buClr>
            </a:pPr>
            <a:r>
              <a:rPr lang="en-US" sz="2000" dirty="0"/>
              <a:t>This provides an opportunity for providers to give correct information;</a:t>
            </a:r>
          </a:p>
          <a:p>
            <a:pPr lvl="1">
              <a:buClr>
                <a:schemeClr val="accent1"/>
              </a:buClr>
            </a:pPr>
            <a:r>
              <a:rPr lang="en-US" sz="2000" dirty="0"/>
              <a:t>To dispel myths and talk through fears;</a:t>
            </a:r>
          </a:p>
          <a:p>
            <a:pPr lvl="1">
              <a:buClr>
                <a:schemeClr val="accent1"/>
              </a:buClr>
            </a:pPr>
            <a:r>
              <a:rPr lang="en-US" sz="2000" dirty="0"/>
              <a:t>To allow for behavioral change around use;</a:t>
            </a:r>
          </a:p>
          <a:p>
            <a:pPr lvl="1">
              <a:buClr>
                <a:schemeClr val="accent1"/>
              </a:buClr>
            </a:pPr>
            <a:r>
              <a:rPr lang="en-US" sz="2000" dirty="0"/>
              <a:t>To help explore their support system and begin to think about what they will need to be successful </a:t>
            </a:r>
          </a:p>
          <a:p>
            <a:pPr lvl="1">
              <a:buClr>
                <a:schemeClr val="accent1"/>
              </a:buClr>
            </a:pPr>
            <a:r>
              <a:rPr lang="en-US" sz="2000" dirty="0"/>
              <a:t>AND…</a:t>
            </a:r>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15978" y="2407099"/>
            <a:ext cx="3522879" cy="3709642"/>
          </a:xfrm>
        </p:spPr>
        <p:txBody>
          <a:bodyPr>
            <a:normAutofit/>
          </a:bodyPr>
          <a:lstStyle/>
          <a:p>
            <a:r>
              <a:rPr lang="en-US" dirty="0">
                <a:solidFill>
                  <a:srgbClr val="FFFFFF"/>
                </a:solidFill>
              </a:rPr>
              <a:t>Educating &amp; Empowering Birthing Persons </a:t>
            </a:r>
          </a:p>
        </p:txBody>
      </p:sp>
      <p:sp>
        <p:nvSpPr>
          <p:cNvPr id="4" name="Slide Number Placeholder 3">
            <a:extLst>
              <a:ext uri="{FF2B5EF4-FFF2-40B4-BE49-F238E27FC236}">
                <a16:creationId xmlns:a16="http://schemas.microsoft.com/office/drawing/2014/main" id="{44435E06-DF1D-F65C-40C6-2D25CC37C542}"/>
              </a:ext>
            </a:extLst>
          </p:cNvPr>
          <p:cNvSpPr>
            <a:spLocks noGrp="1"/>
          </p:cNvSpPr>
          <p:nvPr>
            <p:ph type="sldNum" sz="quarter" idx="12"/>
          </p:nvPr>
        </p:nvSpPr>
        <p:spPr>
          <a:xfrm>
            <a:off x="8500726" y="6464485"/>
            <a:ext cx="3797873" cy="365125"/>
          </a:xfrm>
        </p:spPr>
        <p:txBody>
          <a:bodyPr/>
          <a:lstStyle/>
          <a:p>
            <a:pPr>
              <a:spcAft>
                <a:spcPts val="600"/>
              </a:spcAft>
            </a:pPr>
            <a:endParaRPr lang="en-US" sz="1200" dirty="0">
              <a:solidFill>
                <a:schemeClr val="bg1"/>
              </a:solidFill>
            </a:endParaRPr>
          </a:p>
        </p:txBody>
      </p:sp>
    </p:spTree>
    <p:extLst>
      <p:ext uri="{BB962C8B-B14F-4D97-AF65-F5344CB8AC3E}">
        <p14:creationId xmlns:p14="http://schemas.microsoft.com/office/powerpoint/2010/main" val="1038225718"/>
      </p:ext>
    </p:extLst>
  </p:cSld>
  <p:clrMapOvr>
    <a:overrideClrMapping bg1="lt1" tx1="dk1" bg2="lt2" tx2="dk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9" name="Freeform: Shape 38">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53143" y="2264898"/>
            <a:ext cx="3522879" cy="3851843"/>
          </a:xfrm>
        </p:spPr>
        <p:txBody>
          <a:bodyPr>
            <a:normAutofit/>
          </a:bodyPr>
          <a:lstStyle/>
          <a:p>
            <a:pPr algn="r"/>
            <a:r>
              <a:rPr lang="en-US" dirty="0">
                <a:solidFill>
                  <a:schemeClr val="bg2"/>
                </a:solidFill>
              </a:rPr>
              <a:t>Developing a Family Care Plan</a:t>
            </a:r>
          </a:p>
        </p:txBody>
      </p:sp>
      <p:sp>
        <p:nvSpPr>
          <p:cNvPr id="3" name="Content Placeholder 2"/>
          <p:cNvSpPr>
            <a:spLocks noGrp="1"/>
          </p:cNvSpPr>
          <p:nvPr>
            <p:ph idx="1"/>
          </p:nvPr>
        </p:nvSpPr>
        <p:spPr>
          <a:xfrm>
            <a:off x="5204109" y="1645920"/>
            <a:ext cx="6542414" cy="4470821"/>
          </a:xfrm>
        </p:spPr>
        <p:txBody>
          <a:bodyPr>
            <a:noAutofit/>
          </a:bodyPr>
          <a:lstStyle/>
          <a:p>
            <a:pPr>
              <a:buClr>
                <a:srgbClr val="FF0000"/>
              </a:buClr>
            </a:pPr>
            <a:r>
              <a:rPr lang="en-US" sz="2400" dirty="0"/>
              <a:t>Birthing Person is at the forefront:</a:t>
            </a:r>
          </a:p>
          <a:p>
            <a:pPr lvl="1">
              <a:buClr>
                <a:srgbClr val="FF0000"/>
              </a:buClr>
            </a:pPr>
            <a:r>
              <a:rPr lang="en-US" sz="2400" dirty="0"/>
              <a:t>They create the plan.</a:t>
            </a:r>
          </a:p>
          <a:p>
            <a:pPr lvl="1">
              <a:buClr>
                <a:srgbClr val="FF0000"/>
              </a:buClr>
            </a:pPr>
            <a:r>
              <a:rPr lang="en-US" sz="2400" dirty="0"/>
              <a:t>They choose which providers to include in the plan development &amp; where they need support. </a:t>
            </a:r>
          </a:p>
          <a:p>
            <a:pPr lvl="1">
              <a:buClr>
                <a:srgbClr val="FF0000"/>
              </a:buClr>
            </a:pPr>
            <a:r>
              <a:rPr lang="en-US" sz="2400" dirty="0"/>
              <a:t>They have the ability to change the plan. </a:t>
            </a:r>
          </a:p>
          <a:p>
            <a:pPr lvl="1">
              <a:buClr>
                <a:srgbClr val="FF0000"/>
              </a:buClr>
            </a:pPr>
            <a:r>
              <a:rPr lang="en-US" sz="2400" dirty="0"/>
              <a:t>They present the plan to their medical team prior to or at time of delivery. </a:t>
            </a:r>
          </a:p>
          <a:p>
            <a:pPr lvl="1">
              <a:buClr>
                <a:srgbClr val="FF0000"/>
              </a:buClr>
            </a:pPr>
            <a:r>
              <a:rPr lang="en-US" sz="2400" dirty="0"/>
              <a:t>They live their plan. </a:t>
            </a:r>
          </a:p>
        </p:txBody>
      </p:sp>
      <p:sp>
        <p:nvSpPr>
          <p:cNvPr id="4" name="Slide Number Placeholder 3">
            <a:extLst>
              <a:ext uri="{FF2B5EF4-FFF2-40B4-BE49-F238E27FC236}">
                <a16:creationId xmlns:a16="http://schemas.microsoft.com/office/drawing/2014/main" id="{6780097A-B62B-CFC1-AAB8-F05C69EAF4C9}"/>
              </a:ext>
            </a:extLst>
          </p:cNvPr>
          <p:cNvSpPr>
            <a:spLocks noGrp="1"/>
          </p:cNvSpPr>
          <p:nvPr>
            <p:ph type="sldNum" sz="quarter" idx="12"/>
          </p:nvPr>
        </p:nvSpPr>
        <p:spPr>
          <a:xfrm>
            <a:off x="8500726" y="6464485"/>
            <a:ext cx="3797873" cy="365125"/>
          </a:xfrm>
        </p:spPr>
        <p:txBody>
          <a:bodyPr/>
          <a:lstStyle/>
          <a:p>
            <a:pPr>
              <a:spcAft>
                <a:spcPts val="600"/>
              </a:spcAft>
            </a:pPr>
            <a:endParaRPr lang="en-US" sz="1200" dirty="0"/>
          </a:p>
        </p:txBody>
      </p:sp>
    </p:spTree>
    <p:extLst>
      <p:ext uri="{BB962C8B-B14F-4D97-AF65-F5344CB8AC3E}">
        <p14:creationId xmlns:p14="http://schemas.microsoft.com/office/powerpoint/2010/main" val="20364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0"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sz="4400" dirty="0">
                <a:solidFill>
                  <a:srgbClr val="EBEBEB"/>
                </a:solidFill>
              </a:rPr>
              <a:t>Today’s objectives are to:</a:t>
            </a:r>
          </a:p>
        </p:txBody>
      </p:sp>
      <p:sp>
        <p:nvSpPr>
          <p:cNvPr id="42" name="Rectangle 41">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smtClean="0">
                <a:solidFill>
                  <a:srgbClr val="FFFFFF"/>
                </a:solidFill>
              </a:rPr>
              <a:pPr>
                <a:spcAft>
                  <a:spcPts val="600"/>
                </a:spcAft>
              </a:pPr>
              <a:t>4</a:t>
            </a:fld>
            <a:endParaRPr lang="en-US" dirty="0">
              <a:solidFill>
                <a:srgbClr val="FFFFFF"/>
              </a:solidFill>
            </a:endParaRPr>
          </a:p>
        </p:txBody>
      </p:sp>
      <p:sp>
        <p:nvSpPr>
          <p:cNvPr id="44" name="Freeform: Shape 43">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22" name="Content Placeholder 2">
            <a:extLst>
              <a:ext uri="{FF2B5EF4-FFF2-40B4-BE49-F238E27FC236}">
                <a16:creationId xmlns:a16="http://schemas.microsoft.com/office/drawing/2014/main" id="{73E9B5E5-FA62-480C-9826-D106B6E42588}"/>
              </a:ext>
            </a:extLst>
          </p:cNvPr>
          <p:cNvGraphicFramePr>
            <a:graphicFrameLocks noGrp="1"/>
          </p:cNvGraphicFramePr>
          <p:nvPr>
            <p:ph idx="1"/>
            <p:extLst>
              <p:ext uri="{D42A27DB-BD31-4B8C-83A1-F6EECF244321}">
                <p14:modId xmlns:p14="http://schemas.microsoft.com/office/powerpoint/2010/main" val="448128541"/>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9BE9A243-53EB-91DE-414E-7C648119848C}"/>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solidFill>
                <a:schemeClr val="tx1"/>
              </a:solidFill>
            </a:endParaRPr>
          </a:p>
        </p:txBody>
      </p:sp>
    </p:spTree>
    <p:extLst>
      <p:ext uri="{BB962C8B-B14F-4D97-AF65-F5344CB8AC3E}">
        <p14:creationId xmlns:p14="http://schemas.microsoft.com/office/powerpoint/2010/main" val="1674684465"/>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930" y="629266"/>
            <a:ext cx="5616217" cy="1622321"/>
          </a:xfrm>
        </p:spPr>
        <p:txBody>
          <a:bodyPr>
            <a:normAutofit/>
          </a:bodyPr>
          <a:lstStyle/>
          <a:p>
            <a:r>
              <a:rPr lang="en-US" dirty="0">
                <a:solidFill>
                  <a:srgbClr val="EBEBEB"/>
                </a:solidFill>
              </a:rPr>
              <a:t>A team effort…</a:t>
            </a:r>
          </a:p>
        </p:txBody>
      </p:sp>
      <p:sp>
        <p:nvSpPr>
          <p:cNvPr id="74"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76" name="Freeform: Shape 75">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1027" name="Picture 3" descr="C:\Users\nolansh\AppData\Local\Microsoft\Windows\INetCache\IE\NU8H1P91\helping-hands[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63742" y="1444664"/>
            <a:ext cx="3980139" cy="39686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Content Placeholder 1"/>
          <p:cNvSpPr>
            <a:spLocks noGrp="1"/>
          </p:cNvSpPr>
          <p:nvPr>
            <p:ph idx="1"/>
          </p:nvPr>
        </p:nvSpPr>
        <p:spPr>
          <a:xfrm>
            <a:off x="315246" y="1696329"/>
            <a:ext cx="6042249" cy="4784070"/>
          </a:xfrm>
        </p:spPr>
        <p:txBody>
          <a:bodyPr>
            <a:normAutofit/>
          </a:bodyPr>
          <a:lstStyle/>
          <a:p>
            <a:pPr>
              <a:lnSpc>
                <a:spcPct val="90000"/>
              </a:lnSpc>
            </a:pPr>
            <a:r>
              <a:rPr lang="en-US" dirty="0">
                <a:solidFill>
                  <a:srgbClr val="FFFFFF"/>
                </a:solidFill>
              </a:rPr>
              <a:t>In addition to birthing person, many others may have input into the Family Care Plan 	</a:t>
            </a:r>
          </a:p>
          <a:p>
            <a:pPr lvl="1">
              <a:lnSpc>
                <a:spcPct val="90000"/>
              </a:lnSpc>
            </a:pPr>
            <a:r>
              <a:rPr lang="en-US" sz="2000" dirty="0">
                <a:solidFill>
                  <a:srgbClr val="FFFFFF"/>
                </a:solidFill>
              </a:rPr>
              <a:t>Partners and/or other family members </a:t>
            </a:r>
          </a:p>
          <a:p>
            <a:pPr lvl="1">
              <a:lnSpc>
                <a:spcPct val="90000"/>
              </a:lnSpc>
            </a:pPr>
            <a:r>
              <a:rPr lang="en-US" sz="2000" dirty="0">
                <a:solidFill>
                  <a:srgbClr val="FFFFFF"/>
                </a:solidFill>
              </a:rPr>
              <a:t>Health Care Providers</a:t>
            </a:r>
          </a:p>
          <a:p>
            <a:pPr lvl="1">
              <a:lnSpc>
                <a:spcPct val="90000"/>
              </a:lnSpc>
            </a:pPr>
            <a:r>
              <a:rPr lang="en-US" sz="2000" dirty="0">
                <a:solidFill>
                  <a:srgbClr val="FFFFFF"/>
                </a:solidFill>
              </a:rPr>
              <a:t>Recovery Supports </a:t>
            </a:r>
          </a:p>
          <a:p>
            <a:pPr lvl="1">
              <a:lnSpc>
                <a:spcPct val="90000"/>
              </a:lnSpc>
            </a:pPr>
            <a:r>
              <a:rPr lang="en-US" sz="2000" dirty="0">
                <a:solidFill>
                  <a:srgbClr val="FFFFFF"/>
                </a:solidFill>
              </a:rPr>
              <a:t>DCF Social Worker </a:t>
            </a:r>
          </a:p>
          <a:p>
            <a:pPr lvl="2">
              <a:lnSpc>
                <a:spcPct val="90000"/>
              </a:lnSpc>
            </a:pPr>
            <a:r>
              <a:rPr lang="en-US" sz="2000" dirty="0">
                <a:solidFill>
                  <a:srgbClr val="FFFFFF"/>
                </a:solidFill>
              </a:rPr>
              <a:t>Will only be involved if an open case for another child exists, can not open new case until infant is born </a:t>
            </a:r>
          </a:p>
          <a:p>
            <a:pPr lvl="2">
              <a:lnSpc>
                <a:spcPct val="90000"/>
              </a:lnSpc>
            </a:pPr>
            <a:endParaRPr lang="en-US" dirty="0">
              <a:solidFill>
                <a:srgbClr val="FFFFFF"/>
              </a:solidFill>
            </a:endParaRPr>
          </a:p>
          <a:p>
            <a:pPr marL="393192" lvl="1" indent="0">
              <a:lnSpc>
                <a:spcPct val="90000"/>
              </a:lnSpc>
              <a:buNone/>
            </a:pPr>
            <a:endParaRPr lang="en-US" sz="1100" dirty="0">
              <a:solidFill>
                <a:srgbClr val="FFFFFF"/>
              </a:solidFill>
            </a:endParaRPr>
          </a:p>
          <a:p>
            <a:pPr marL="393192" lvl="1" indent="0">
              <a:lnSpc>
                <a:spcPct val="90000"/>
              </a:lnSpc>
              <a:buNone/>
            </a:pPr>
            <a:endParaRPr lang="en-US" sz="1100" dirty="0">
              <a:solidFill>
                <a:srgbClr val="FFFFFF"/>
              </a:solidFill>
            </a:endParaRPr>
          </a:p>
        </p:txBody>
      </p:sp>
      <p:sp>
        <p:nvSpPr>
          <p:cNvPr id="4" name="Slide Number Placeholder 3">
            <a:extLst>
              <a:ext uri="{FF2B5EF4-FFF2-40B4-BE49-F238E27FC236}">
                <a16:creationId xmlns:a16="http://schemas.microsoft.com/office/drawing/2014/main" id="{FE4AAFD6-6725-E22A-F663-71992D059F58}"/>
              </a:ext>
            </a:extLst>
          </p:cNvPr>
          <p:cNvSpPr>
            <a:spLocks noGrp="1"/>
          </p:cNvSpPr>
          <p:nvPr>
            <p:ph type="sldNum" sz="quarter" idx="12"/>
          </p:nvPr>
        </p:nvSpPr>
        <p:spPr>
          <a:xfrm>
            <a:off x="8500726" y="6464485"/>
            <a:ext cx="3797873" cy="365125"/>
          </a:xfrm>
        </p:spPr>
        <p:txBody>
          <a:bodyPr/>
          <a:lstStyle/>
          <a:p>
            <a:pPr>
              <a:spcAft>
                <a:spcPts val="600"/>
              </a:spcAft>
            </a:pPr>
            <a:endParaRPr lang="en-US" sz="1200" dirty="0">
              <a:solidFill>
                <a:schemeClr val="tx1"/>
              </a:solidFill>
            </a:endParaRPr>
          </a:p>
        </p:txBody>
      </p:sp>
    </p:spTree>
    <p:extLst>
      <p:ext uri="{BB962C8B-B14F-4D97-AF65-F5344CB8AC3E}">
        <p14:creationId xmlns:p14="http://schemas.microsoft.com/office/powerpoint/2010/main" val="4270008223"/>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form&#10;&#10;Description automatically generated with low confidence">
            <a:extLst>
              <a:ext uri="{FF2B5EF4-FFF2-40B4-BE49-F238E27FC236}">
                <a16:creationId xmlns:a16="http://schemas.microsoft.com/office/drawing/2014/main" id="{DFE3F507-B565-E2EB-D1DB-6FA867007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56" y="648070"/>
            <a:ext cx="10342487" cy="6209930"/>
          </a:xfrm>
          <a:prstGeom prst="rect">
            <a:avLst/>
          </a:prstGeom>
        </p:spPr>
      </p:pic>
      <p:sp>
        <p:nvSpPr>
          <p:cNvPr id="2" name="TextBox 1">
            <a:extLst>
              <a:ext uri="{FF2B5EF4-FFF2-40B4-BE49-F238E27FC236}">
                <a16:creationId xmlns:a16="http://schemas.microsoft.com/office/drawing/2014/main" id="{BC5A9B16-8CEB-D5CB-F62E-C0E373DFD173}"/>
              </a:ext>
            </a:extLst>
          </p:cNvPr>
          <p:cNvSpPr txBox="1"/>
          <p:nvPr/>
        </p:nvSpPr>
        <p:spPr>
          <a:xfrm>
            <a:off x="924756" y="150920"/>
            <a:ext cx="7057748" cy="369332"/>
          </a:xfrm>
          <a:prstGeom prst="rect">
            <a:avLst/>
          </a:prstGeom>
          <a:noFill/>
        </p:spPr>
        <p:txBody>
          <a:bodyPr wrap="square" rtlCol="0">
            <a:spAutoFit/>
          </a:bodyPr>
          <a:lstStyle/>
          <a:p>
            <a:r>
              <a:rPr lang="en-US" dirty="0"/>
              <a:t>Find a Copy of the Template </a:t>
            </a:r>
            <a:r>
              <a:rPr lang="en-US" dirty="0">
                <a:hlinkClick r:id="rId4"/>
              </a:rPr>
              <a:t>Here</a:t>
            </a:r>
            <a:endParaRPr lang="en-US" dirty="0"/>
          </a:p>
        </p:txBody>
      </p:sp>
    </p:spTree>
    <p:extLst>
      <p:ext uri="{BB962C8B-B14F-4D97-AF65-F5344CB8AC3E}">
        <p14:creationId xmlns:p14="http://schemas.microsoft.com/office/powerpoint/2010/main" val="4108968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3869788"/>
          </a:xfrm>
        </p:spPr>
        <p:txBody>
          <a:bodyPr anchor="ctr">
            <a:normAutofit/>
          </a:bodyPr>
          <a:lstStyle/>
          <a:p>
            <a:pPr algn="ctr"/>
            <a:r>
              <a:rPr lang="en-US" sz="4400" dirty="0">
                <a:solidFill>
                  <a:srgbClr val="F2F2F2"/>
                </a:solidFill>
              </a:rPr>
              <a:t>Elements of the Plan </a:t>
            </a:r>
          </a:p>
        </p:txBody>
      </p:sp>
      <p:sp>
        <p:nvSpPr>
          <p:cNvPr id="33" name="Freeform: Shape 32">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37" name="Rectangle 36">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6" name="Content Placeholder 2">
            <a:extLst>
              <a:ext uri="{FF2B5EF4-FFF2-40B4-BE49-F238E27FC236}">
                <a16:creationId xmlns:a16="http://schemas.microsoft.com/office/drawing/2014/main" id="{B589F90D-3F8F-442D-9B77-C87CFDF3CFEF}"/>
              </a:ext>
            </a:extLst>
          </p:cNvPr>
          <p:cNvGraphicFramePr>
            <a:graphicFrameLocks noGrp="1"/>
          </p:cNvGraphicFramePr>
          <p:nvPr>
            <p:ph idx="1"/>
            <p:extLst>
              <p:ext uri="{D42A27DB-BD31-4B8C-83A1-F6EECF244321}">
                <p14:modId xmlns:p14="http://schemas.microsoft.com/office/powerpoint/2010/main" val="1909413461"/>
              </p:ext>
            </p:extLst>
          </p:nvPr>
        </p:nvGraphicFramePr>
        <p:xfrm>
          <a:off x="4703210" y="676275"/>
          <a:ext cx="7268395" cy="606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CDECC823-0962-6C3B-1F4D-73DC01C9D8A5}"/>
              </a:ext>
            </a:extLst>
          </p:cNvPr>
          <p:cNvSpPr>
            <a:spLocks noGrp="1"/>
          </p:cNvSpPr>
          <p:nvPr>
            <p:ph type="sldNum" sz="quarter" idx="12"/>
          </p:nvPr>
        </p:nvSpPr>
        <p:spPr>
          <a:xfrm>
            <a:off x="-220570" y="6492875"/>
            <a:ext cx="3797873" cy="365125"/>
          </a:xfrm>
        </p:spPr>
        <p:txBody>
          <a:bodyPr/>
          <a:lstStyle/>
          <a:p>
            <a:pPr>
              <a:spcAft>
                <a:spcPts val="600"/>
              </a:spcAft>
            </a:pPr>
            <a:endParaRPr lang="en-US" sz="1200" dirty="0">
              <a:solidFill>
                <a:schemeClr val="bg1"/>
              </a:solidFill>
            </a:endParaRPr>
          </a:p>
        </p:txBody>
      </p:sp>
    </p:spTree>
    <p:extLst>
      <p:ext uri="{BB962C8B-B14F-4D97-AF65-F5344CB8AC3E}">
        <p14:creationId xmlns:p14="http://schemas.microsoft.com/office/powerpoint/2010/main" val="672230346"/>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3855" y="1447800"/>
            <a:ext cx="3108626" cy="4572000"/>
          </a:xfrm>
        </p:spPr>
        <p:txBody>
          <a:bodyPr anchor="ctr">
            <a:normAutofit/>
          </a:bodyPr>
          <a:lstStyle/>
          <a:p>
            <a:r>
              <a:rPr lang="en-US" sz="3200" dirty="0">
                <a:solidFill>
                  <a:srgbClr val="F2F2F2"/>
                </a:solidFill>
              </a:rPr>
              <a:t>Elements of the Plan continued… </a:t>
            </a:r>
          </a:p>
        </p:txBody>
      </p:sp>
      <p:sp>
        <p:nvSpPr>
          <p:cNvPr id="44" name="Freeform: Shape 43">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48" name="Rectangle 47">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37" name="Content Placeholder 1">
            <a:extLst>
              <a:ext uri="{FF2B5EF4-FFF2-40B4-BE49-F238E27FC236}">
                <a16:creationId xmlns:a16="http://schemas.microsoft.com/office/drawing/2014/main" id="{9AD6733D-CFD2-49C0-8992-773135184DDA}"/>
              </a:ext>
            </a:extLst>
          </p:cNvPr>
          <p:cNvGraphicFramePr>
            <a:graphicFrameLocks noGrp="1"/>
          </p:cNvGraphicFramePr>
          <p:nvPr>
            <p:ph idx="1"/>
            <p:extLst>
              <p:ext uri="{D42A27DB-BD31-4B8C-83A1-F6EECF244321}">
                <p14:modId xmlns:p14="http://schemas.microsoft.com/office/powerpoint/2010/main" val="2117662899"/>
              </p:ext>
            </p:extLst>
          </p:nvPr>
        </p:nvGraphicFramePr>
        <p:xfrm>
          <a:off x="4720782" y="1041009"/>
          <a:ext cx="7278960" cy="5528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3">
            <a:extLst>
              <a:ext uri="{FF2B5EF4-FFF2-40B4-BE49-F238E27FC236}">
                <a16:creationId xmlns:a16="http://schemas.microsoft.com/office/drawing/2014/main" id="{D0BE2A1C-F58E-C4F9-665F-C71A9E3A0CA2}"/>
              </a:ext>
            </a:extLst>
          </p:cNvPr>
          <p:cNvSpPr>
            <a:spLocks noGrp="1"/>
          </p:cNvSpPr>
          <p:nvPr>
            <p:ph type="sldNum" sz="quarter" idx="12"/>
          </p:nvPr>
        </p:nvSpPr>
        <p:spPr>
          <a:xfrm>
            <a:off x="-94656" y="6492875"/>
            <a:ext cx="3797873" cy="365125"/>
          </a:xfrm>
        </p:spPr>
        <p:txBody>
          <a:bodyPr/>
          <a:lstStyle/>
          <a:p>
            <a:pPr>
              <a:spcAft>
                <a:spcPts val="600"/>
              </a:spcAft>
            </a:pPr>
            <a:endParaRPr lang="en-US" sz="1200" dirty="0">
              <a:solidFill>
                <a:schemeClr val="bg1"/>
              </a:solidFill>
            </a:endParaRPr>
          </a:p>
        </p:txBody>
      </p:sp>
    </p:spTree>
    <p:extLst>
      <p:ext uri="{BB962C8B-B14F-4D97-AF65-F5344CB8AC3E}">
        <p14:creationId xmlns:p14="http://schemas.microsoft.com/office/powerpoint/2010/main" val="3975376902"/>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3855" y="1447800"/>
            <a:ext cx="3108626" cy="4572000"/>
          </a:xfrm>
        </p:spPr>
        <p:txBody>
          <a:bodyPr anchor="ctr">
            <a:normAutofit/>
          </a:bodyPr>
          <a:lstStyle/>
          <a:p>
            <a:r>
              <a:rPr lang="en-US" sz="3200" dirty="0">
                <a:solidFill>
                  <a:srgbClr val="F2F2F2"/>
                </a:solidFill>
              </a:rPr>
              <a:t>Elements of the Plan continued</a:t>
            </a:r>
          </a:p>
        </p:txBody>
      </p:sp>
      <p:sp>
        <p:nvSpPr>
          <p:cNvPr id="33" name="Freeform: Shape 32">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37" name="Rectangle 36">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6" name="Content Placeholder 1">
            <a:extLst>
              <a:ext uri="{FF2B5EF4-FFF2-40B4-BE49-F238E27FC236}">
                <a16:creationId xmlns:a16="http://schemas.microsoft.com/office/drawing/2014/main" id="{7E06E551-C282-4AD7-8EC8-976FAB7021F1}"/>
              </a:ext>
            </a:extLst>
          </p:cNvPr>
          <p:cNvGraphicFramePr>
            <a:graphicFrameLocks noGrp="1"/>
          </p:cNvGraphicFramePr>
          <p:nvPr>
            <p:ph idx="1"/>
            <p:extLst>
              <p:ext uri="{D42A27DB-BD31-4B8C-83A1-F6EECF244321}">
                <p14:modId xmlns:p14="http://schemas.microsoft.com/office/powerpoint/2010/main" val="1500272095"/>
              </p:ext>
            </p:extLst>
          </p:nvPr>
        </p:nvGraphicFramePr>
        <p:xfrm>
          <a:off x="4548525" y="504825"/>
          <a:ext cx="7548430" cy="6261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3">
            <a:extLst>
              <a:ext uri="{FF2B5EF4-FFF2-40B4-BE49-F238E27FC236}">
                <a16:creationId xmlns:a16="http://schemas.microsoft.com/office/drawing/2014/main" id="{F0CB158E-AE05-2469-DE35-7F8628F1508D}"/>
              </a:ext>
            </a:extLst>
          </p:cNvPr>
          <p:cNvSpPr>
            <a:spLocks noGrp="1"/>
          </p:cNvSpPr>
          <p:nvPr>
            <p:ph type="sldNum" sz="quarter" idx="12"/>
          </p:nvPr>
        </p:nvSpPr>
        <p:spPr>
          <a:xfrm>
            <a:off x="-205484" y="6527409"/>
            <a:ext cx="3797873" cy="365125"/>
          </a:xfrm>
        </p:spPr>
        <p:txBody>
          <a:bodyPr/>
          <a:lstStyle/>
          <a:p>
            <a:pPr>
              <a:spcAft>
                <a:spcPts val="600"/>
              </a:spcAft>
            </a:pPr>
            <a:endParaRPr lang="en-US" sz="1200" dirty="0">
              <a:solidFill>
                <a:schemeClr val="bg1"/>
              </a:solidFill>
            </a:endParaRPr>
          </a:p>
        </p:txBody>
      </p:sp>
    </p:spTree>
    <p:extLst>
      <p:ext uri="{BB962C8B-B14F-4D97-AF65-F5344CB8AC3E}">
        <p14:creationId xmlns:p14="http://schemas.microsoft.com/office/powerpoint/2010/main" val="4185010139"/>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7" name="Freeform: Shape 46">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53143" y="2407099"/>
            <a:ext cx="3522879" cy="3709642"/>
          </a:xfrm>
        </p:spPr>
        <p:txBody>
          <a:bodyPr>
            <a:normAutofit/>
          </a:bodyPr>
          <a:lstStyle/>
          <a:p>
            <a:pPr algn="ctr"/>
            <a:r>
              <a:rPr lang="en-US" sz="3900" dirty="0">
                <a:solidFill>
                  <a:schemeClr val="bg2"/>
                </a:solidFill>
              </a:rPr>
              <a:t>Coordination &amp; Collaboration</a:t>
            </a:r>
          </a:p>
        </p:txBody>
      </p:sp>
      <p:sp>
        <p:nvSpPr>
          <p:cNvPr id="3" name="Content Placeholder 2"/>
          <p:cNvSpPr>
            <a:spLocks noGrp="1"/>
          </p:cNvSpPr>
          <p:nvPr>
            <p:ph idx="1"/>
          </p:nvPr>
        </p:nvSpPr>
        <p:spPr>
          <a:xfrm>
            <a:off x="5204109" y="1645920"/>
            <a:ext cx="6269434" cy="4470821"/>
          </a:xfrm>
        </p:spPr>
        <p:txBody>
          <a:bodyPr>
            <a:normAutofit/>
          </a:bodyPr>
          <a:lstStyle/>
          <a:p>
            <a:r>
              <a:rPr lang="en-US" dirty="0"/>
              <a:t>No one agency or program can provide all the services and supports that a new mom/birthing person will need</a:t>
            </a:r>
          </a:p>
          <a:p>
            <a:pPr lvl="1"/>
            <a:r>
              <a:rPr lang="en-US" dirty="0"/>
              <a:t>Establish connections in the community </a:t>
            </a:r>
          </a:p>
          <a:p>
            <a:pPr lvl="1"/>
            <a:r>
              <a:rPr lang="en-US" dirty="0"/>
              <a:t>Hospitals: Identify point person(s) to receive plans coming from outside agencies</a:t>
            </a:r>
          </a:p>
          <a:p>
            <a:pPr lvl="1"/>
            <a:r>
              <a:rPr lang="en-US" dirty="0"/>
              <a:t>Agencies: Identify point person(s) to send plan to hospital/OBGYN</a:t>
            </a:r>
          </a:p>
          <a:p>
            <a:pPr lvl="1"/>
            <a:r>
              <a:rPr lang="en-US" dirty="0"/>
              <a:t>Ensure releases are on file to share and promote delivery of plan to hospital</a:t>
            </a:r>
          </a:p>
          <a:p>
            <a:pPr lvl="1"/>
            <a:r>
              <a:rPr lang="en-US" dirty="0"/>
              <a:t>Establish multiple ways patient can access plan</a:t>
            </a:r>
          </a:p>
          <a:p>
            <a:pPr lvl="1"/>
            <a:r>
              <a:rPr lang="en-US" dirty="0"/>
              <a:t>Making the plan an ever-evolving tool </a:t>
            </a:r>
          </a:p>
        </p:txBody>
      </p:sp>
      <p:sp>
        <p:nvSpPr>
          <p:cNvPr id="4" name="Slide Number Placeholder 3">
            <a:extLst>
              <a:ext uri="{FF2B5EF4-FFF2-40B4-BE49-F238E27FC236}">
                <a16:creationId xmlns:a16="http://schemas.microsoft.com/office/drawing/2014/main" id="{6F074EF5-19B1-AC37-375F-7CC86EECDB38}"/>
              </a:ext>
            </a:extLst>
          </p:cNvPr>
          <p:cNvSpPr>
            <a:spLocks noGrp="1"/>
          </p:cNvSpPr>
          <p:nvPr>
            <p:ph type="sldNum" sz="quarter" idx="12"/>
          </p:nvPr>
        </p:nvSpPr>
        <p:spPr>
          <a:xfrm>
            <a:off x="8500726" y="6464485"/>
            <a:ext cx="3797873" cy="365125"/>
          </a:xfrm>
        </p:spPr>
        <p:txBody>
          <a:bodyPr/>
          <a:lstStyle/>
          <a:p>
            <a:pPr>
              <a:spcAft>
                <a:spcPts val="600"/>
              </a:spcAft>
            </a:pPr>
            <a:endParaRPr lang="en-US" sz="1200" dirty="0"/>
          </a:p>
        </p:txBody>
      </p:sp>
    </p:spTree>
    <p:extLst>
      <p:ext uri="{BB962C8B-B14F-4D97-AF65-F5344CB8AC3E}">
        <p14:creationId xmlns:p14="http://schemas.microsoft.com/office/powerpoint/2010/main" val="801857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See the source image"/>
          <p:cNvPicPr>
            <a:picLocks noChangeAspect="1" noChangeArrowheads="1"/>
          </p:cNvPicPr>
          <p:nvPr/>
        </p:nvPicPr>
        <p:blipFill rotWithShape="1">
          <a:blip r:embed="rId3" cstate="print">
            <a:alphaModFix amt="35000"/>
            <a:extLst>
              <a:ext uri="{28A0092B-C50C-407E-A947-70E740481C1C}">
                <a14:useLocalDpi xmlns:a14="http://schemas.microsoft.com/office/drawing/2010/main" val="0"/>
              </a:ext>
            </a:extLst>
          </a:blip>
          <a:srcRect/>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46111" y="452718"/>
            <a:ext cx="9404723" cy="1400530"/>
          </a:xfrm>
        </p:spPr>
        <p:txBody>
          <a:bodyPr>
            <a:normAutofit/>
          </a:bodyPr>
          <a:lstStyle/>
          <a:p>
            <a:r>
              <a:rPr lang="en-US" dirty="0"/>
              <a:t>The best-case scenario… 	</a:t>
            </a:r>
          </a:p>
        </p:txBody>
      </p:sp>
      <p:sp>
        <p:nvSpPr>
          <p:cNvPr id="2" name="Content Placeholder 1"/>
          <p:cNvSpPr>
            <a:spLocks noGrp="1"/>
          </p:cNvSpPr>
          <p:nvPr>
            <p:ph idx="1"/>
          </p:nvPr>
        </p:nvSpPr>
        <p:spPr>
          <a:xfrm>
            <a:off x="1103312" y="1266092"/>
            <a:ext cx="9799150" cy="4982307"/>
          </a:xfrm>
        </p:spPr>
        <p:txBody>
          <a:bodyPr>
            <a:normAutofit/>
          </a:bodyPr>
          <a:lstStyle/>
          <a:p>
            <a:pPr>
              <a:lnSpc>
                <a:spcPct val="90000"/>
              </a:lnSpc>
            </a:pPr>
            <a:r>
              <a:rPr lang="en-US" sz="1600" b="1" dirty="0"/>
              <a:t>Individual learns of their pregnancy </a:t>
            </a:r>
          </a:p>
          <a:p>
            <a:pPr lvl="1">
              <a:lnSpc>
                <a:spcPct val="90000"/>
              </a:lnSpc>
            </a:pPr>
            <a:r>
              <a:rPr lang="en-US" sz="1600" b="1" dirty="0"/>
              <a:t>Connects with community provider</a:t>
            </a:r>
          </a:p>
          <a:p>
            <a:pPr lvl="2">
              <a:lnSpc>
                <a:spcPct val="90000"/>
              </a:lnSpc>
            </a:pPr>
            <a:r>
              <a:rPr lang="en-US" b="1" dirty="0"/>
              <a:t>Explores their intention around the pregnancy</a:t>
            </a:r>
          </a:p>
          <a:p>
            <a:pPr lvl="2">
              <a:lnSpc>
                <a:spcPct val="90000"/>
              </a:lnSpc>
            </a:pPr>
            <a:r>
              <a:rPr lang="en-US" b="1" dirty="0"/>
              <a:t>Receives education around CAPTA &amp; Family Care Plans</a:t>
            </a:r>
          </a:p>
          <a:p>
            <a:pPr lvl="2">
              <a:lnSpc>
                <a:spcPct val="90000"/>
              </a:lnSpc>
            </a:pPr>
            <a:r>
              <a:rPr lang="en-US" b="1" dirty="0"/>
              <a:t>Explores intention around their use </a:t>
            </a:r>
          </a:p>
          <a:p>
            <a:pPr lvl="3">
              <a:lnSpc>
                <a:spcPct val="90000"/>
              </a:lnSpc>
            </a:pPr>
            <a:r>
              <a:rPr lang="en-US" sz="1600" b="1" dirty="0"/>
              <a:t>Develop plan to support, refer for  MAT &amp; other services</a:t>
            </a:r>
          </a:p>
          <a:p>
            <a:pPr lvl="2">
              <a:lnSpc>
                <a:spcPct val="90000"/>
              </a:lnSpc>
            </a:pPr>
            <a:r>
              <a:rPr lang="en-US" b="1" dirty="0"/>
              <a:t>Identifies team who will support her Family Care Plan </a:t>
            </a:r>
          </a:p>
          <a:p>
            <a:pPr lvl="2">
              <a:lnSpc>
                <a:spcPct val="90000"/>
              </a:lnSpc>
            </a:pPr>
            <a:r>
              <a:rPr lang="en-US" b="1" dirty="0"/>
              <a:t>Signs ROIs to support communication </a:t>
            </a:r>
          </a:p>
          <a:p>
            <a:pPr lvl="1">
              <a:lnSpc>
                <a:spcPct val="90000"/>
              </a:lnSpc>
            </a:pPr>
            <a:r>
              <a:rPr lang="en-US" sz="1600" b="1" dirty="0"/>
              <a:t>Develops Family Care Plan</a:t>
            </a:r>
          </a:p>
          <a:p>
            <a:pPr lvl="2">
              <a:lnSpc>
                <a:spcPct val="90000"/>
              </a:lnSpc>
            </a:pPr>
            <a:r>
              <a:rPr lang="en-US" b="1" dirty="0"/>
              <a:t>Modifies plan over time as situation or recovery needs may change or evolve </a:t>
            </a:r>
          </a:p>
          <a:p>
            <a:pPr lvl="1">
              <a:lnSpc>
                <a:spcPct val="90000"/>
              </a:lnSpc>
            </a:pPr>
            <a:r>
              <a:rPr lang="en-US" sz="1600" b="1" dirty="0"/>
              <a:t>Shares Family Care Plan</a:t>
            </a:r>
          </a:p>
          <a:p>
            <a:pPr lvl="2">
              <a:lnSpc>
                <a:spcPct val="90000"/>
              </a:lnSpc>
            </a:pPr>
            <a:r>
              <a:rPr lang="en-US" b="1" dirty="0"/>
              <a:t>With partner, family members, providers, support network, etc. </a:t>
            </a:r>
          </a:p>
          <a:p>
            <a:pPr lvl="2">
              <a:lnSpc>
                <a:spcPct val="90000"/>
              </a:lnSpc>
            </a:pPr>
            <a:r>
              <a:rPr lang="en-US" b="1" dirty="0"/>
              <a:t>Ensures medical team is aware/ NAS consult </a:t>
            </a:r>
          </a:p>
          <a:p>
            <a:pPr lvl="2">
              <a:lnSpc>
                <a:spcPct val="90000"/>
              </a:lnSpc>
            </a:pPr>
            <a:r>
              <a:rPr lang="en-US" b="1" dirty="0"/>
              <a:t>Copy of plan is included in record and available to hospital in advance </a:t>
            </a:r>
          </a:p>
          <a:p>
            <a:pPr lvl="2">
              <a:lnSpc>
                <a:spcPct val="90000"/>
              </a:lnSpc>
            </a:pPr>
            <a:endParaRPr lang="en-US" sz="1400" dirty="0"/>
          </a:p>
          <a:p>
            <a:pPr lvl="1">
              <a:lnSpc>
                <a:spcPct val="90000"/>
              </a:lnSpc>
            </a:pPr>
            <a:endParaRPr lang="en-US" sz="1400" dirty="0"/>
          </a:p>
        </p:txBody>
      </p:sp>
      <p:sp>
        <p:nvSpPr>
          <p:cNvPr id="4" name="Slide Number Placeholder 3">
            <a:extLst>
              <a:ext uri="{FF2B5EF4-FFF2-40B4-BE49-F238E27FC236}">
                <a16:creationId xmlns:a16="http://schemas.microsoft.com/office/drawing/2014/main" id="{8694E95B-37E5-1209-9D7E-CF135EC807DF}"/>
              </a:ext>
            </a:extLst>
          </p:cNvPr>
          <p:cNvSpPr>
            <a:spLocks noGrp="1"/>
          </p:cNvSpPr>
          <p:nvPr>
            <p:ph type="sldNum" sz="quarter" idx="12"/>
          </p:nvPr>
        </p:nvSpPr>
        <p:spPr>
          <a:xfrm>
            <a:off x="8151897" y="6492875"/>
            <a:ext cx="3797873" cy="365125"/>
          </a:xfrm>
        </p:spPr>
        <p:txBody>
          <a:bodyPr/>
          <a:lstStyle/>
          <a:p>
            <a:pPr>
              <a:spcAft>
                <a:spcPts val="600"/>
              </a:spcAft>
            </a:pPr>
            <a:endParaRPr lang="en-US" sz="1200" dirty="0"/>
          </a:p>
        </p:txBody>
      </p:sp>
    </p:spTree>
    <p:extLst>
      <p:ext uri="{BB962C8B-B14F-4D97-AF65-F5344CB8AC3E}">
        <p14:creationId xmlns:p14="http://schemas.microsoft.com/office/powerpoint/2010/main" val="1929093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Birthing Person Does Not Arrive to the Hospital with a Family Care Plan…</a:t>
            </a:r>
          </a:p>
        </p:txBody>
      </p:sp>
      <p:sp>
        <p:nvSpPr>
          <p:cNvPr id="3" name="Content Placeholder 2"/>
          <p:cNvSpPr>
            <a:spLocks noGrp="1"/>
          </p:cNvSpPr>
          <p:nvPr>
            <p:ph idx="1"/>
          </p:nvPr>
        </p:nvSpPr>
        <p:spPr>
          <a:xfrm>
            <a:off x="1103312" y="2407920"/>
            <a:ext cx="8946541" cy="3840479"/>
          </a:xfrm>
        </p:spPr>
        <p:txBody>
          <a:bodyPr/>
          <a:lstStyle/>
          <a:p>
            <a:pPr marL="0" indent="0">
              <a:buNone/>
            </a:pPr>
            <a:endParaRPr lang="en-US" dirty="0"/>
          </a:p>
          <a:p>
            <a:r>
              <a:rPr lang="en-US" dirty="0"/>
              <a:t>Review, verify, and/or develop a plan together with the birthing person</a:t>
            </a:r>
          </a:p>
          <a:p>
            <a:r>
              <a:rPr lang="en-US" dirty="0"/>
              <a:t>Assess existing concerns: do they fall under mandated reporting requirements?</a:t>
            </a:r>
          </a:p>
          <a:p>
            <a:r>
              <a:rPr lang="en-US" dirty="0"/>
              <a:t>Facilitate warm handoff to services</a:t>
            </a:r>
          </a:p>
          <a:p>
            <a:r>
              <a:rPr lang="en-US" dirty="0"/>
              <a:t>Obtain Release of Information and forward Family Care Plan to pediatrician </a:t>
            </a:r>
          </a:p>
          <a:p>
            <a:endParaRPr lang="en-US" dirty="0"/>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0D48F63-3BB1-43AD-80C8-40AE8772766B}" type="slidenum">
              <a:rPr lang="en-US" smtClean="0"/>
              <a:t>47</a:t>
            </a:fld>
            <a:endParaRPr lang="en-US" dirty="0"/>
          </a:p>
        </p:txBody>
      </p:sp>
      <p:sp>
        <p:nvSpPr>
          <p:cNvPr id="5" name="Slide Number Placeholder 3">
            <a:extLst>
              <a:ext uri="{FF2B5EF4-FFF2-40B4-BE49-F238E27FC236}">
                <a16:creationId xmlns:a16="http://schemas.microsoft.com/office/drawing/2014/main" id="{A4C1EF9B-100C-146D-202B-B73E0AD34755}"/>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2334154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29" y="1063417"/>
            <a:ext cx="3505495" cy="4422983"/>
          </a:xfrm>
        </p:spPr>
        <p:txBody>
          <a:bodyPr anchor="ctr">
            <a:normAutofit/>
          </a:bodyPr>
          <a:lstStyle/>
          <a:p>
            <a:r>
              <a:rPr lang="en-US" dirty="0">
                <a:solidFill>
                  <a:srgbClr val="F2F2F2"/>
                </a:solidFill>
              </a:rPr>
              <a:t>Agency Next Steps… </a:t>
            </a:r>
          </a:p>
        </p:txBody>
      </p:sp>
      <p:sp>
        <p:nvSpPr>
          <p:cNvPr id="23" name="Rectangle 22">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7" name="Content Placeholder 2">
            <a:extLst>
              <a:ext uri="{FF2B5EF4-FFF2-40B4-BE49-F238E27FC236}">
                <a16:creationId xmlns:a16="http://schemas.microsoft.com/office/drawing/2014/main" id="{B8F80BDB-5F58-46D2-9A4C-D3AA59446A40}"/>
              </a:ext>
            </a:extLst>
          </p:cNvPr>
          <p:cNvGraphicFramePr/>
          <p:nvPr>
            <p:extLst>
              <p:ext uri="{D42A27DB-BD31-4B8C-83A1-F6EECF244321}">
                <p14:modId xmlns:p14="http://schemas.microsoft.com/office/powerpoint/2010/main" val="524656970"/>
              </p:ext>
            </p:extLst>
          </p:nvPr>
        </p:nvGraphicFramePr>
        <p:xfrm>
          <a:off x="5288718" y="634181"/>
          <a:ext cx="6253619" cy="5428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D8FF2491-2E1B-1624-2F58-7B3D20B1B0E9}"/>
              </a:ext>
            </a:extLst>
          </p:cNvPr>
          <p:cNvSpPr>
            <a:spLocks noGrp="1"/>
          </p:cNvSpPr>
          <p:nvPr>
            <p:ph type="sldNum" sz="quarter" idx="12"/>
          </p:nvPr>
        </p:nvSpPr>
        <p:spPr>
          <a:xfrm>
            <a:off x="8500726" y="6464485"/>
            <a:ext cx="3797873" cy="365125"/>
          </a:xfrm>
        </p:spPr>
        <p:txBody>
          <a:bodyPr/>
          <a:lstStyle/>
          <a:p>
            <a:pPr>
              <a:spcAft>
                <a:spcPts val="600"/>
              </a:spcAft>
            </a:pPr>
            <a:endParaRPr lang="en-US" sz="1200" dirty="0">
              <a:solidFill>
                <a:schemeClr val="tx1"/>
              </a:solidFill>
            </a:endParaRPr>
          </a:p>
        </p:txBody>
      </p:sp>
    </p:spTree>
    <p:extLst>
      <p:ext uri="{BB962C8B-B14F-4D97-AF65-F5344CB8AC3E}">
        <p14:creationId xmlns:p14="http://schemas.microsoft.com/office/powerpoint/2010/main" val="2449711665"/>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Vignette </a:t>
            </a:r>
          </a:p>
        </p:txBody>
      </p:sp>
      <p:sp>
        <p:nvSpPr>
          <p:cNvPr id="3" name="Content Placeholder 2"/>
          <p:cNvSpPr>
            <a:spLocks noGrp="1"/>
          </p:cNvSpPr>
          <p:nvPr>
            <p:ph idx="1"/>
          </p:nvPr>
        </p:nvSpPr>
        <p:spPr>
          <a:xfrm>
            <a:off x="825500" y="2052918"/>
            <a:ext cx="10515600" cy="4195481"/>
          </a:xfrm>
        </p:spPr>
        <p:txBody>
          <a:bodyPr>
            <a:normAutofit/>
          </a:bodyPr>
          <a:lstStyle/>
          <a:p>
            <a:r>
              <a:rPr lang="en-US" dirty="0"/>
              <a:t>Jill is a 35 year-old married woman who comes into the hospital and delivers a small but healthy appearing baby boy at 38 weeks into her pregnancy. Jill discusses with you that she is in recovery for an opioid use disorder and has been on methadone for 3 years. Jill reports that she has not been using any other substances during her pregnancy, but does smoke about 3-4 cigarettes daily. She states she knows she “should have” quit smoking too while pregnant but was stressed out being pregnant and taking care of her two other children to give up smoking, as she feels this helps her cope. The meconium test hospital staff perform after the baby was born showed only methadone in the baby’s system, supporting Jill’s report. Jill states that she has completed a plan of safe care with her counselor at the methadone clinic and provides you their phone number to call. Jill’s wife comes to the hospital with their two other children, all seem happy for the new baby and appear supportive of Jill. </a:t>
            </a:r>
          </a:p>
        </p:txBody>
      </p:sp>
      <p:sp>
        <p:nvSpPr>
          <p:cNvPr id="4" name="Slide Number Placeholder 3"/>
          <p:cNvSpPr>
            <a:spLocks noGrp="1"/>
          </p:cNvSpPr>
          <p:nvPr>
            <p:ph type="sldNum" sz="quarter" idx="12"/>
          </p:nvPr>
        </p:nvSpPr>
        <p:spPr/>
        <p:txBody>
          <a:bodyPr/>
          <a:lstStyle/>
          <a:p>
            <a:fld id="{E0D48F63-3BB1-43AD-80C8-40AE8772766B}" type="slidenum">
              <a:rPr lang="en-US" smtClean="0"/>
              <a:t>49</a:t>
            </a:fld>
            <a:endParaRPr lang="en-US" dirty="0"/>
          </a:p>
        </p:txBody>
      </p:sp>
      <p:sp>
        <p:nvSpPr>
          <p:cNvPr id="5" name="Slide Number Placeholder 3">
            <a:extLst>
              <a:ext uri="{FF2B5EF4-FFF2-40B4-BE49-F238E27FC236}">
                <a16:creationId xmlns:a16="http://schemas.microsoft.com/office/drawing/2014/main" id="{0DE24DC2-F8EB-6BB2-6B5B-CF4E152BD089}"/>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9541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30" y="629266"/>
            <a:ext cx="5616217" cy="960383"/>
          </a:xfrm>
        </p:spPr>
        <p:txBody>
          <a:bodyPr>
            <a:normAutofit/>
          </a:bodyPr>
          <a:lstStyle/>
          <a:p>
            <a:r>
              <a:rPr lang="en-US" sz="4800" dirty="0">
                <a:solidFill>
                  <a:srgbClr val="EBEBEB"/>
                </a:solidFill>
              </a:rPr>
              <a:t>What we know:  </a:t>
            </a:r>
          </a:p>
        </p:txBody>
      </p:sp>
      <p:sp>
        <p:nvSpPr>
          <p:cNvPr id="74"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76" name="Freeform: Shape 75">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4099" name="Picture 3" descr="C:\Users\nolansh\AppData\Local\Microsoft\Windows\Temporary Internet Files\Content.IE5\IJH3ETBH\Metacognition[1].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37661" y="1617253"/>
            <a:ext cx="3980139" cy="41847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a:solidFill>
                  <a:srgbClr val="FFFFFF"/>
                </a:solidFill>
              </a:rPr>
              <a:pPr>
                <a:spcAft>
                  <a:spcPts val="600"/>
                </a:spcAft>
              </a:pPr>
              <a:t>5</a:t>
            </a:fld>
            <a:endParaRPr lang="en-US">
              <a:solidFill>
                <a:srgbClr val="FFFFFF"/>
              </a:solidFill>
            </a:endParaRPr>
          </a:p>
        </p:txBody>
      </p:sp>
      <p:sp>
        <p:nvSpPr>
          <p:cNvPr id="3" name="Content Placeholder 2"/>
          <p:cNvSpPr>
            <a:spLocks noGrp="1"/>
          </p:cNvSpPr>
          <p:nvPr>
            <p:ph idx="1"/>
          </p:nvPr>
        </p:nvSpPr>
        <p:spPr>
          <a:xfrm>
            <a:off x="648931" y="1589650"/>
            <a:ext cx="5616216" cy="4634170"/>
          </a:xfrm>
        </p:spPr>
        <p:txBody>
          <a:bodyPr>
            <a:normAutofit/>
          </a:bodyPr>
          <a:lstStyle/>
          <a:p>
            <a:r>
              <a:rPr lang="en-US" sz="2400" dirty="0">
                <a:solidFill>
                  <a:srgbClr val="FFFFFF"/>
                </a:solidFill>
              </a:rPr>
              <a:t>The opioid epidemic is impacting all 50 states.</a:t>
            </a:r>
          </a:p>
          <a:p>
            <a:r>
              <a:rPr lang="en-US" sz="2400" dirty="0">
                <a:solidFill>
                  <a:srgbClr val="FFFFFF"/>
                </a:solidFill>
              </a:rPr>
              <a:t>Substance use disorders impact all races, ages, genders, and economic classes.</a:t>
            </a:r>
          </a:p>
          <a:p>
            <a:r>
              <a:rPr lang="en-US" sz="2400" dirty="0">
                <a:solidFill>
                  <a:srgbClr val="FFFFFF"/>
                </a:solidFill>
              </a:rPr>
              <a:t>The problem is getting bigger and as a result more lives have been lost.</a:t>
            </a:r>
          </a:p>
          <a:p>
            <a:r>
              <a:rPr lang="en-US" sz="2400" dirty="0">
                <a:solidFill>
                  <a:srgbClr val="FFFFFF"/>
                </a:solidFill>
              </a:rPr>
              <a:t>Addiction is a disease like any other medical condition, but it is often viewed very differently …</a:t>
            </a:r>
          </a:p>
        </p:txBody>
      </p:sp>
      <p:sp>
        <p:nvSpPr>
          <p:cNvPr id="5" name="Slide Number Placeholder 3">
            <a:extLst>
              <a:ext uri="{FF2B5EF4-FFF2-40B4-BE49-F238E27FC236}">
                <a16:creationId xmlns:a16="http://schemas.microsoft.com/office/drawing/2014/main" id="{112D2A4E-9068-6A51-289F-EACF5E118E82}"/>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solidFill>
                <a:schemeClr val="tx1"/>
              </a:solidFill>
            </a:endParaRPr>
          </a:p>
        </p:txBody>
      </p:sp>
    </p:spTree>
    <p:extLst>
      <p:ext uri="{BB962C8B-B14F-4D97-AF65-F5344CB8AC3E}">
        <p14:creationId xmlns:p14="http://schemas.microsoft.com/office/powerpoint/2010/main" val="695705505"/>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Content Placeholder 7" descr="A family care plan with text&#10;&#10;Description automatically generated">
            <a:extLst>
              <a:ext uri="{FF2B5EF4-FFF2-40B4-BE49-F238E27FC236}">
                <a16:creationId xmlns:a16="http://schemas.microsoft.com/office/drawing/2014/main" id="{533E54CD-8B1A-98DE-E79C-97AD87459C9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4290" y="11919"/>
            <a:ext cx="11363419" cy="6834161"/>
          </a:xfrm>
        </p:spPr>
      </p:pic>
      <p:sp>
        <p:nvSpPr>
          <p:cNvPr id="4" name="Slide Number Placeholder 3">
            <a:extLst>
              <a:ext uri="{FF2B5EF4-FFF2-40B4-BE49-F238E27FC236}">
                <a16:creationId xmlns:a16="http://schemas.microsoft.com/office/drawing/2014/main" id="{3DB57B38-0BD0-DF03-8533-052A6421E74B}"/>
              </a:ext>
            </a:extLst>
          </p:cNvPr>
          <p:cNvSpPr>
            <a:spLocks noGrp="1"/>
          </p:cNvSpPr>
          <p:nvPr>
            <p:ph type="sldNum" sz="quarter" idx="12"/>
          </p:nvPr>
        </p:nvSpPr>
        <p:spPr>
          <a:xfrm>
            <a:off x="10381115" y="0"/>
            <a:ext cx="838199" cy="767687"/>
          </a:xfrm>
        </p:spPr>
        <p:txBody>
          <a:bodyPr vert="horz" lIns="91440" tIns="45720" rIns="91440" bIns="45720" rtlCol="0" anchor="b">
            <a:normAutofit/>
          </a:bodyPr>
          <a:lstStyle/>
          <a:p>
            <a:pPr defTabSz="914400">
              <a:spcAft>
                <a:spcPts val="600"/>
              </a:spcAft>
            </a:pPr>
            <a:fld id="{E0D48F63-3BB1-43AD-80C8-40AE8772766B}" type="slidenum">
              <a:rPr lang="en-US" smtClean="0"/>
              <a:pPr defTabSz="914400">
                <a:spcAft>
                  <a:spcPts val="600"/>
                </a:spcAft>
              </a:pPr>
              <a:t>50</a:t>
            </a:fld>
            <a:endParaRPr lang="en-US" dirty="0"/>
          </a:p>
        </p:txBody>
      </p:sp>
      <p:sp>
        <p:nvSpPr>
          <p:cNvPr id="3" name="Slide Number Placeholder 3">
            <a:extLst>
              <a:ext uri="{FF2B5EF4-FFF2-40B4-BE49-F238E27FC236}">
                <a16:creationId xmlns:a16="http://schemas.microsoft.com/office/drawing/2014/main" id="{4A1B3081-1677-18C2-370C-F42DE5CBD020}"/>
              </a:ext>
            </a:extLst>
          </p:cNvPr>
          <p:cNvSpPr txBox="1">
            <a:spLocks/>
          </p:cNvSpPr>
          <p:nvPr/>
        </p:nvSpPr>
        <p:spPr bwMode="gray">
          <a:xfrm>
            <a:off x="646112" y="6382578"/>
            <a:ext cx="9164206" cy="1316931"/>
          </a:xfrm>
          <a:prstGeom prst="rect">
            <a:avLst/>
          </a:prstGeom>
        </p:spPr>
        <p:txBody>
          <a:bodyPr vert="horz" lIns="91440" tIns="45720" rIns="91440" bIns="45720" rtlCol="0">
            <a:normAutofit/>
          </a:bodyPr>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Bef>
                <a:spcPts val="1000"/>
              </a:spcBef>
              <a:buClr>
                <a:schemeClr val="bg2">
                  <a:lumMod val="40000"/>
                  <a:lumOff val="60000"/>
                </a:schemeClr>
              </a:buClr>
              <a:buSzPct val="80000"/>
            </a:pPr>
            <a:endParaRPr lang="en-US" sz="1800" dirty="0">
              <a:solidFill>
                <a:schemeClr val="tx1"/>
              </a:solidFill>
              <a:latin typeface="+mj-lt"/>
              <a:ea typeface="+mj-ea"/>
              <a:cs typeface="+mj-cs"/>
            </a:endParaRPr>
          </a:p>
        </p:txBody>
      </p:sp>
    </p:spTree>
    <p:extLst>
      <p:ext uri="{BB962C8B-B14F-4D97-AF65-F5344CB8AC3E}">
        <p14:creationId xmlns:p14="http://schemas.microsoft.com/office/powerpoint/2010/main" val="3148561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65BA96-C091-CEE7-4AFE-09C374651DBA}"/>
              </a:ext>
            </a:extLst>
          </p:cNvPr>
          <p:cNvSpPr>
            <a:spLocks noGrp="1"/>
          </p:cNvSpPr>
          <p:nvPr>
            <p:ph type="sldNum" sz="quarter" idx="12"/>
          </p:nvPr>
        </p:nvSpPr>
        <p:spPr/>
        <p:txBody>
          <a:bodyPr/>
          <a:lstStyle/>
          <a:p>
            <a:fld id="{E0D48F63-3BB1-43AD-80C8-40AE8772766B}" type="slidenum">
              <a:rPr lang="en-US" smtClean="0"/>
              <a:t>51</a:t>
            </a:fld>
            <a:endParaRPr lang="en-US" dirty="0"/>
          </a:p>
        </p:txBody>
      </p:sp>
      <p:pic>
        <p:nvPicPr>
          <p:cNvPr id="3" name="Picture 2" descr="A close-up of a document&#10;&#10;Description automatically generated">
            <a:extLst>
              <a:ext uri="{FF2B5EF4-FFF2-40B4-BE49-F238E27FC236}">
                <a16:creationId xmlns:a16="http://schemas.microsoft.com/office/drawing/2014/main" id="{F0F56E06-126A-1CE7-7199-6DD83351E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65" y="0"/>
            <a:ext cx="11329670" cy="6858000"/>
          </a:xfrm>
          <a:prstGeom prst="rect">
            <a:avLst/>
          </a:prstGeom>
        </p:spPr>
      </p:pic>
    </p:spTree>
    <p:extLst>
      <p:ext uri="{BB962C8B-B14F-4D97-AF65-F5344CB8AC3E}">
        <p14:creationId xmlns:p14="http://schemas.microsoft.com/office/powerpoint/2010/main" val="2503702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59EC6FFF-3949-4638-A265-B1515909B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988694" y="1063416"/>
            <a:ext cx="6034406" cy="4811730"/>
          </a:xfrm>
        </p:spPr>
        <p:txBody>
          <a:bodyPr anchor="ctr">
            <a:normAutofit/>
          </a:bodyPr>
          <a:lstStyle/>
          <a:p>
            <a:pPr algn="r"/>
            <a:r>
              <a:rPr lang="en-US" sz="6600" dirty="0"/>
              <a:t>Resources &amp; Treatment Options</a:t>
            </a:r>
          </a:p>
        </p:txBody>
      </p:sp>
      <p:sp>
        <p:nvSpPr>
          <p:cNvPr id="28" name="Rectangle 20">
            <a:extLst>
              <a:ext uri="{FF2B5EF4-FFF2-40B4-BE49-F238E27FC236}">
                <a16:creationId xmlns:a16="http://schemas.microsoft.com/office/drawing/2014/main" id="{8C05BC5F-3118-49D0-B18C-5D9CC922C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9A4B1E59-3C8A-453C-B841-6AB3B0CF7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3344"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Slide Number Placeholder 3"/>
          <p:cNvSpPr>
            <a:spLocks noGrp="1"/>
          </p:cNvSpPr>
          <p:nvPr>
            <p:ph type="sldNum" sz="quarter" idx="12"/>
          </p:nvPr>
        </p:nvSpPr>
        <p:spPr>
          <a:xfrm>
            <a:off x="11053573" y="295729"/>
            <a:ext cx="838199" cy="767687"/>
          </a:xfrm>
        </p:spPr>
        <p:txBody>
          <a:bodyPr>
            <a:normAutofit/>
          </a:bodyPr>
          <a:lstStyle/>
          <a:p>
            <a:pPr>
              <a:spcAft>
                <a:spcPts val="600"/>
              </a:spcAft>
            </a:pPr>
            <a:fld id="{E0D48F63-3BB1-43AD-80C8-40AE8772766B}" type="slidenum">
              <a:rPr lang="en-US">
                <a:solidFill>
                  <a:srgbClr val="FFFFFF"/>
                </a:solidFill>
              </a:rPr>
              <a:pPr>
                <a:spcAft>
                  <a:spcPts val="600"/>
                </a:spcAft>
              </a:pPr>
              <a:t>52</a:t>
            </a:fld>
            <a:endParaRPr lang="en-US">
              <a:solidFill>
                <a:srgbClr val="FFFFFF"/>
              </a:solidFill>
            </a:endParaRPr>
          </a:p>
        </p:txBody>
      </p:sp>
      <p:sp>
        <p:nvSpPr>
          <p:cNvPr id="2" name="Slide Number Placeholder 3">
            <a:extLst>
              <a:ext uri="{FF2B5EF4-FFF2-40B4-BE49-F238E27FC236}">
                <a16:creationId xmlns:a16="http://schemas.microsoft.com/office/drawing/2014/main" id="{62139B11-5296-5AE6-650F-B42DD915BD09}"/>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1284784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Medication Assisted Recovery</a:t>
            </a:r>
          </a:p>
        </p:txBody>
      </p:sp>
      <p:sp>
        <p:nvSpPr>
          <p:cNvPr id="2" name="Content Placeholder 1"/>
          <p:cNvSpPr>
            <a:spLocks noGrp="1"/>
          </p:cNvSpPr>
          <p:nvPr>
            <p:ph idx="1"/>
          </p:nvPr>
        </p:nvSpPr>
        <p:spPr>
          <a:xfrm>
            <a:off x="646111" y="1575582"/>
            <a:ext cx="10790923" cy="4829699"/>
          </a:xfrm>
        </p:spPr>
        <p:txBody>
          <a:bodyPr>
            <a:normAutofit/>
          </a:bodyPr>
          <a:lstStyle/>
          <a:p>
            <a:r>
              <a:rPr lang="en-US" dirty="0"/>
              <a:t>The use of medications in combination with counseling and behavioral therapies to treat OUD and AUD and sustain recovery</a:t>
            </a:r>
          </a:p>
          <a:p>
            <a:r>
              <a:rPr lang="en-US" dirty="0"/>
              <a:t>Improves birth outcomes among people who have SUD and are pregnant</a:t>
            </a:r>
          </a:p>
          <a:p>
            <a:r>
              <a:rPr lang="en-US" dirty="0"/>
              <a:t>Relieves physiological cravings </a:t>
            </a:r>
          </a:p>
          <a:p>
            <a:r>
              <a:rPr lang="en-US" dirty="0"/>
              <a:t>Normalizes body functioning without negative effects of substance used</a:t>
            </a:r>
          </a:p>
          <a:p>
            <a:r>
              <a:rPr lang="en-US" dirty="0"/>
              <a:t>Medications include: Buprenorphine, Methadone, Suboxone and Naltrexone</a:t>
            </a:r>
          </a:p>
          <a:p>
            <a:r>
              <a:rPr lang="en-US" dirty="0"/>
              <a:t>Dose will likely need to be adjusted during pregnancy (increased) and postpartum (decreased) as MOUD/MAT may be metabolized differently during that time. </a:t>
            </a:r>
          </a:p>
          <a:p>
            <a:r>
              <a:rPr lang="en-US" dirty="0"/>
              <a:t>Research shows that the mortality rate of untreated individuals using heroin is        </a:t>
            </a:r>
            <a:r>
              <a:rPr lang="en-US" b="1" dirty="0">
                <a:solidFill>
                  <a:schemeClr val="accent3"/>
                </a:solidFill>
              </a:rPr>
              <a:t>15 times higher </a:t>
            </a:r>
            <a:r>
              <a:rPr lang="en-US" dirty="0"/>
              <a:t>compared to individuals receiving methadone maintenance treatment</a:t>
            </a:r>
            <a:br>
              <a:rPr lang="en-US" sz="1100" dirty="0"/>
            </a:br>
            <a:r>
              <a:rPr lang="en-US" sz="1100" dirty="0"/>
              <a:t>		</a:t>
            </a:r>
            <a:endParaRPr lang="en-US" dirty="0"/>
          </a:p>
        </p:txBody>
      </p:sp>
      <p:sp>
        <p:nvSpPr>
          <p:cNvPr id="4" name="Slide Number Placeholder 3"/>
          <p:cNvSpPr>
            <a:spLocks noGrp="1"/>
          </p:cNvSpPr>
          <p:nvPr>
            <p:ph type="sldNum" sz="quarter" idx="12"/>
          </p:nvPr>
        </p:nvSpPr>
        <p:spPr/>
        <p:txBody>
          <a:bodyPr/>
          <a:lstStyle/>
          <a:p>
            <a:fld id="{E0D48F63-3BB1-43AD-80C8-40AE8772766B}" type="slidenum">
              <a:rPr lang="en-US" smtClean="0"/>
              <a:t>53</a:t>
            </a:fld>
            <a:endParaRPr lang="en-US" dirty="0"/>
          </a:p>
        </p:txBody>
      </p:sp>
      <p:sp>
        <p:nvSpPr>
          <p:cNvPr id="5" name="Slide Number Placeholder 3">
            <a:extLst>
              <a:ext uri="{FF2B5EF4-FFF2-40B4-BE49-F238E27FC236}">
                <a16:creationId xmlns:a16="http://schemas.microsoft.com/office/drawing/2014/main" id="{11DDD96C-40B1-0918-F23B-C877F58B29A4}"/>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2540368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Secure Storage of Medication and Other Substances">
            <a:hlinkClick r:id="" action="ppaction://media"/>
            <a:extLst>
              <a:ext uri="{FF2B5EF4-FFF2-40B4-BE49-F238E27FC236}">
                <a16:creationId xmlns:a16="http://schemas.microsoft.com/office/drawing/2014/main" id="{6E2DC864-EBC9-93BF-A6CD-85162B33CE51}"/>
              </a:ext>
            </a:extLst>
          </p:cNvPr>
          <p:cNvPicPr>
            <a:picLocks noGrp="1" noRot="1" noChangeAspect="1"/>
          </p:cNvPicPr>
          <p:nvPr>
            <p:ph idx="1"/>
            <a:videoFile r:link="rId1"/>
          </p:nvPr>
        </p:nvPicPr>
        <p:blipFill>
          <a:blip r:embed="rId3"/>
          <a:stretch>
            <a:fillRect/>
          </a:stretch>
        </p:blipFill>
        <p:spPr>
          <a:xfrm>
            <a:off x="359490" y="1171852"/>
            <a:ext cx="9810316" cy="5542681"/>
          </a:xfrm>
          <a:prstGeom prst="rect">
            <a:avLst/>
          </a:prstGeom>
        </p:spPr>
      </p:pic>
      <p:sp>
        <p:nvSpPr>
          <p:cNvPr id="4" name="Slide Number Placeholder 3">
            <a:extLst>
              <a:ext uri="{FF2B5EF4-FFF2-40B4-BE49-F238E27FC236}">
                <a16:creationId xmlns:a16="http://schemas.microsoft.com/office/drawing/2014/main" id="{E19AEF68-5346-0CAB-9F8F-62413695CF11}"/>
              </a:ext>
            </a:extLst>
          </p:cNvPr>
          <p:cNvSpPr>
            <a:spLocks noGrp="1"/>
          </p:cNvSpPr>
          <p:nvPr>
            <p:ph type="sldNum" sz="quarter" idx="12"/>
          </p:nvPr>
        </p:nvSpPr>
        <p:spPr/>
        <p:txBody>
          <a:bodyPr/>
          <a:lstStyle/>
          <a:p>
            <a:fld id="{E0D48F63-3BB1-43AD-80C8-40AE8772766B}" type="slidenum">
              <a:rPr lang="en-US" smtClean="0"/>
              <a:t>54</a:t>
            </a:fld>
            <a:endParaRPr lang="en-US" dirty="0"/>
          </a:p>
        </p:txBody>
      </p:sp>
      <p:sp>
        <p:nvSpPr>
          <p:cNvPr id="6" name="Title 1">
            <a:extLst>
              <a:ext uri="{FF2B5EF4-FFF2-40B4-BE49-F238E27FC236}">
                <a16:creationId xmlns:a16="http://schemas.microsoft.com/office/drawing/2014/main" id="{0A0A35AB-1983-B1ED-5C3B-58AB69DAC96A}"/>
              </a:ext>
            </a:extLst>
          </p:cNvPr>
          <p:cNvSpPr>
            <a:spLocks noGrp="1"/>
          </p:cNvSpPr>
          <p:nvPr>
            <p:ph type="title"/>
          </p:nvPr>
        </p:nvSpPr>
        <p:spPr>
          <a:xfrm>
            <a:off x="359490" y="178978"/>
            <a:ext cx="9068595" cy="1400530"/>
          </a:xfrm>
        </p:spPr>
        <p:txBody>
          <a:bodyPr>
            <a:normAutofit/>
          </a:bodyPr>
          <a:lstStyle/>
          <a:p>
            <a:r>
              <a:rPr lang="en-US" dirty="0"/>
              <a:t>Secure Storage Of Substances</a:t>
            </a:r>
          </a:p>
        </p:txBody>
      </p:sp>
    </p:spTree>
    <p:extLst>
      <p:ext uri="{BB962C8B-B14F-4D97-AF65-F5344CB8AC3E}">
        <p14:creationId xmlns:p14="http://schemas.microsoft.com/office/powerpoint/2010/main" val="35572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9E6E-60CA-1BC4-89A0-D1C501AEFA84}"/>
              </a:ext>
            </a:extLst>
          </p:cNvPr>
          <p:cNvSpPr>
            <a:spLocks noGrp="1"/>
          </p:cNvSpPr>
          <p:nvPr>
            <p:ph type="title"/>
          </p:nvPr>
        </p:nvSpPr>
        <p:spPr>
          <a:xfrm>
            <a:off x="646112" y="452718"/>
            <a:ext cx="4165580" cy="1400530"/>
          </a:xfrm>
        </p:spPr>
        <p:txBody>
          <a:bodyPr>
            <a:normAutofit/>
          </a:bodyPr>
          <a:lstStyle/>
          <a:p>
            <a:r>
              <a:rPr lang="en-US" dirty="0"/>
              <a:t>Secure Storage Of Substances</a:t>
            </a:r>
          </a:p>
        </p:txBody>
      </p:sp>
      <p:pic>
        <p:nvPicPr>
          <p:cNvPr id="24" name="Picture 23">
            <a:extLst>
              <a:ext uri="{FF2B5EF4-FFF2-40B4-BE49-F238E27FC236}">
                <a16:creationId xmlns:a16="http://schemas.microsoft.com/office/drawing/2014/main" id="{5AC3B991-7F5D-4370-AAD7-BF9BB4757D12}"/>
              </a:ext>
            </a:extLst>
          </p:cNvPr>
          <p:cNvPicPr>
            <a:picLocks noChangeAspect="1"/>
          </p:cNvPicPr>
          <p:nvPr/>
        </p:nvPicPr>
        <p:blipFill>
          <a:blip r:embed="rId3"/>
          <a:stretch>
            <a:fillRect/>
          </a:stretch>
        </p:blipFill>
        <p:spPr>
          <a:xfrm>
            <a:off x="9266260" y="1563942"/>
            <a:ext cx="2586275" cy="2200741"/>
          </a:xfrm>
          <a:prstGeom prst="rect">
            <a:avLst/>
          </a:prstGeom>
          <a:effectLst/>
        </p:spPr>
      </p:pic>
      <p:sp>
        <p:nvSpPr>
          <p:cNvPr id="4" name="Slide Number Placeholder 3">
            <a:extLst>
              <a:ext uri="{FF2B5EF4-FFF2-40B4-BE49-F238E27FC236}">
                <a16:creationId xmlns:a16="http://schemas.microsoft.com/office/drawing/2014/main" id="{09472BA0-B70D-3137-470C-34D4BCD2D3D1}"/>
              </a:ext>
            </a:extLst>
          </p:cNvPr>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smtClean="0"/>
              <a:pPr>
                <a:spcAft>
                  <a:spcPts val="600"/>
                </a:spcAft>
              </a:pPr>
              <a:t>55</a:t>
            </a:fld>
            <a:endParaRPr lang="en-US"/>
          </a:p>
        </p:txBody>
      </p:sp>
      <p:pic>
        <p:nvPicPr>
          <p:cNvPr id="16" name="Picture 15">
            <a:extLst>
              <a:ext uri="{FF2B5EF4-FFF2-40B4-BE49-F238E27FC236}">
                <a16:creationId xmlns:a16="http://schemas.microsoft.com/office/drawing/2014/main" id="{334FEBBE-B9A6-4E6B-8780-6C9E4EBEA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4952" y="1563941"/>
            <a:ext cx="2627752" cy="2200741"/>
          </a:xfrm>
          <a:prstGeom prst="rect">
            <a:avLst/>
          </a:prstGeom>
          <a:effectLst/>
        </p:spPr>
      </p:pic>
      <p:pic>
        <p:nvPicPr>
          <p:cNvPr id="23" name="Picture 22" descr="A picture containing person, clothing, floor, nail&#10;&#10;Description automatically generated">
            <a:extLst>
              <a:ext uri="{FF2B5EF4-FFF2-40B4-BE49-F238E27FC236}">
                <a16:creationId xmlns:a16="http://schemas.microsoft.com/office/drawing/2014/main" id="{1B312718-DD4D-483F-B92E-ACD61247C6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4952" y="4185929"/>
            <a:ext cx="2627752" cy="2200741"/>
          </a:xfrm>
          <a:prstGeom prst="rect">
            <a:avLst/>
          </a:prstGeom>
          <a:effectLst/>
        </p:spPr>
      </p:pic>
      <p:pic>
        <p:nvPicPr>
          <p:cNvPr id="28" name="Picture 27">
            <a:extLst>
              <a:ext uri="{FF2B5EF4-FFF2-40B4-BE49-F238E27FC236}">
                <a16:creationId xmlns:a16="http://schemas.microsoft.com/office/drawing/2014/main" id="{BD76BF48-0C3F-8980-9512-7A530D7C82B4}"/>
              </a:ext>
            </a:extLst>
          </p:cNvPr>
          <p:cNvPicPr>
            <a:picLocks noChangeAspect="1"/>
          </p:cNvPicPr>
          <p:nvPr/>
        </p:nvPicPr>
        <p:blipFill>
          <a:blip r:embed="rId6"/>
          <a:stretch>
            <a:fillRect/>
          </a:stretch>
        </p:blipFill>
        <p:spPr>
          <a:xfrm>
            <a:off x="9224783" y="4150658"/>
            <a:ext cx="2627752" cy="2243217"/>
          </a:xfrm>
          <a:prstGeom prst="rect">
            <a:avLst/>
          </a:prstGeom>
          <a:effectLst/>
        </p:spPr>
      </p:pic>
      <p:graphicFrame>
        <p:nvGraphicFramePr>
          <p:cNvPr id="30" name="Content Placeholder 2">
            <a:extLst>
              <a:ext uri="{FF2B5EF4-FFF2-40B4-BE49-F238E27FC236}">
                <a16:creationId xmlns:a16="http://schemas.microsoft.com/office/drawing/2014/main" id="{E6498313-3F97-1FA6-EE82-D91347B5E218}"/>
              </a:ext>
            </a:extLst>
          </p:cNvPr>
          <p:cNvGraphicFramePr>
            <a:graphicFrameLocks noGrp="1"/>
          </p:cNvGraphicFramePr>
          <p:nvPr>
            <p:ph idx="1"/>
          </p:nvPr>
        </p:nvGraphicFramePr>
        <p:xfrm>
          <a:off x="646113" y="2052918"/>
          <a:ext cx="4165146" cy="4195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9" name="Graphic 28" descr="Heart lock outline">
            <a:extLst>
              <a:ext uri="{FF2B5EF4-FFF2-40B4-BE49-F238E27FC236}">
                <a16:creationId xmlns:a16="http://schemas.microsoft.com/office/drawing/2014/main" id="{D4169640-DE65-41F9-9258-5F6461A2D58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32685" y="1975096"/>
            <a:ext cx="1611948" cy="1611948"/>
          </a:xfrm>
          <a:prstGeom prst="rect">
            <a:avLst/>
          </a:prstGeom>
        </p:spPr>
      </p:pic>
    </p:spTree>
    <p:extLst>
      <p:ext uri="{BB962C8B-B14F-4D97-AF65-F5344CB8AC3E}">
        <p14:creationId xmlns:p14="http://schemas.microsoft.com/office/powerpoint/2010/main" val="3453804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9E6E-60CA-1BC4-89A0-D1C501AEFA84}"/>
              </a:ext>
            </a:extLst>
          </p:cNvPr>
          <p:cNvSpPr>
            <a:spLocks noGrp="1"/>
          </p:cNvSpPr>
          <p:nvPr>
            <p:ph type="title"/>
          </p:nvPr>
        </p:nvSpPr>
        <p:spPr>
          <a:xfrm>
            <a:off x="27819" y="48708"/>
            <a:ext cx="11162920" cy="1400530"/>
          </a:xfrm>
        </p:spPr>
        <p:txBody>
          <a:bodyPr>
            <a:normAutofit/>
          </a:bodyPr>
          <a:lstStyle/>
          <a:p>
            <a:r>
              <a:rPr lang="en-US" sz="3500" dirty="0"/>
              <a:t>Options For Disposal Of Unwanted Medications</a:t>
            </a:r>
          </a:p>
        </p:txBody>
      </p:sp>
      <p:sp>
        <p:nvSpPr>
          <p:cNvPr id="4" name="Slide Number Placeholder 3">
            <a:extLst>
              <a:ext uri="{FF2B5EF4-FFF2-40B4-BE49-F238E27FC236}">
                <a16:creationId xmlns:a16="http://schemas.microsoft.com/office/drawing/2014/main" id="{09472BA0-B70D-3137-470C-34D4BCD2D3D1}"/>
              </a:ext>
            </a:extLst>
          </p:cNvPr>
          <p:cNvSpPr>
            <a:spLocks noGrp="1"/>
          </p:cNvSpPr>
          <p:nvPr>
            <p:ph type="sldNum" sz="quarter" idx="12"/>
          </p:nvPr>
        </p:nvSpPr>
        <p:spPr/>
        <p:txBody>
          <a:bodyPr>
            <a:normAutofit/>
          </a:bodyPr>
          <a:lstStyle/>
          <a:p>
            <a:pPr>
              <a:spcAft>
                <a:spcPts val="600"/>
              </a:spcAft>
            </a:pPr>
            <a:fld id="{E0D48F63-3BB1-43AD-80C8-40AE8772766B}" type="slidenum">
              <a:rPr lang="en-US" smtClean="0"/>
              <a:pPr>
                <a:spcAft>
                  <a:spcPts val="600"/>
                </a:spcAft>
              </a:pPr>
              <a:t>56</a:t>
            </a:fld>
            <a:endParaRPr lang="en-US"/>
          </a:p>
        </p:txBody>
      </p:sp>
      <p:pic>
        <p:nvPicPr>
          <p:cNvPr id="21" name="Picture 20" descr="A picture containing text, person, indoor, box&#10;&#10;Description automatically generated">
            <a:extLst>
              <a:ext uri="{FF2B5EF4-FFF2-40B4-BE49-F238E27FC236}">
                <a16:creationId xmlns:a16="http://schemas.microsoft.com/office/drawing/2014/main" id="{28F417BC-C366-65EA-B9FB-A39638A49D3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58682" y="1449238"/>
            <a:ext cx="3354626" cy="2236417"/>
          </a:xfrm>
          <a:prstGeom prst="rect">
            <a:avLst/>
          </a:prstGeom>
        </p:spPr>
      </p:pic>
      <p:pic>
        <p:nvPicPr>
          <p:cNvPr id="6" name="Picture 5" descr="A picture containing text, screenshot, design&#10;&#10;Description automatically generated">
            <a:extLst>
              <a:ext uri="{FF2B5EF4-FFF2-40B4-BE49-F238E27FC236}">
                <a16:creationId xmlns:a16="http://schemas.microsoft.com/office/drawing/2014/main" id="{BD421246-8E2D-2B49-881A-8F88478E6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179" y="1265740"/>
            <a:ext cx="4742127" cy="5228194"/>
          </a:xfrm>
          <a:prstGeom prst="rect">
            <a:avLst/>
          </a:prstGeom>
        </p:spPr>
      </p:pic>
      <p:sp>
        <p:nvSpPr>
          <p:cNvPr id="3" name="Rectangle 2">
            <a:extLst>
              <a:ext uri="{FF2B5EF4-FFF2-40B4-BE49-F238E27FC236}">
                <a16:creationId xmlns:a16="http://schemas.microsoft.com/office/drawing/2014/main" id="{91076361-E3A6-49FE-A6E1-BA569FB5DBD2}"/>
              </a:ext>
            </a:extLst>
          </p:cNvPr>
          <p:cNvSpPr/>
          <p:nvPr/>
        </p:nvSpPr>
        <p:spPr>
          <a:xfrm>
            <a:off x="6189306" y="6233565"/>
            <a:ext cx="6096000" cy="590931"/>
          </a:xfrm>
          <a:prstGeom prst="rect">
            <a:avLst/>
          </a:prstGeom>
        </p:spPr>
        <p:txBody>
          <a:bodyPr>
            <a:spAutoFit/>
          </a:bodyPr>
          <a:lstStyle/>
          <a:p>
            <a:pPr algn="ctr">
              <a:lnSpc>
                <a:spcPct val="90000"/>
              </a:lnSpc>
            </a:pPr>
            <a:r>
              <a:rPr lang="en-US">
                <a:hlinkClick r:id="rId6"/>
              </a:rPr>
              <a:t>Click to order medication disposal bags for your nonprofit (limited supplies)</a:t>
            </a:r>
            <a:endParaRPr lang="en-US" dirty="0"/>
          </a:p>
        </p:txBody>
      </p:sp>
      <p:pic>
        <p:nvPicPr>
          <p:cNvPr id="8" name="Picture 7">
            <a:extLst>
              <a:ext uri="{FF2B5EF4-FFF2-40B4-BE49-F238E27FC236}">
                <a16:creationId xmlns:a16="http://schemas.microsoft.com/office/drawing/2014/main" id="{D9B5B18B-D8D0-4259-8B6B-CB74EFFE4451}"/>
              </a:ext>
            </a:extLst>
          </p:cNvPr>
          <p:cNvPicPr>
            <a:picLocks noChangeAspect="1"/>
          </p:cNvPicPr>
          <p:nvPr/>
        </p:nvPicPr>
        <p:blipFill>
          <a:blip r:embed="rId7"/>
          <a:stretch>
            <a:fillRect/>
          </a:stretch>
        </p:blipFill>
        <p:spPr>
          <a:xfrm>
            <a:off x="7158682" y="3917332"/>
            <a:ext cx="3354626" cy="2236417"/>
          </a:xfrm>
          <a:prstGeom prst="rect">
            <a:avLst/>
          </a:prstGeom>
        </p:spPr>
      </p:pic>
    </p:spTree>
    <p:extLst>
      <p:ext uri="{BB962C8B-B14F-4D97-AF65-F5344CB8AC3E}">
        <p14:creationId xmlns:p14="http://schemas.microsoft.com/office/powerpoint/2010/main" val="335814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30" y="422032"/>
            <a:ext cx="5616217" cy="1829556"/>
          </a:xfrm>
        </p:spPr>
        <p:txBody>
          <a:bodyPr>
            <a:normAutofit/>
          </a:bodyPr>
          <a:lstStyle/>
          <a:p>
            <a:r>
              <a:rPr lang="en-US" b="1" dirty="0">
                <a:solidFill>
                  <a:srgbClr val="EBEBEB"/>
                </a:solidFill>
              </a:rPr>
              <a:t>Naloxone (Narcan)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742" y="1583978"/>
            <a:ext cx="3980139" cy="3690041"/>
          </a:xfrm>
          <a:prstGeom prst="rect">
            <a:avLst/>
          </a:prstGeom>
          <a:effectLst/>
        </p:spPr>
      </p:pic>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a:solidFill>
                  <a:srgbClr val="FFFFFF"/>
                </a:solidFill>
              </a:rPr>
              <a:pPr>
                <a:spcAft>
                  <a:spcPts val="600"/>
                </a:spcAft>
              </a:pPr>
              <a:t>57</a:t>
            </a:fld>
            <a:endParaRPr lang="en-US">
              <a:solidFill>
                <a:srgbClr val="FFFFFF"/>
              </a:solidFill>
            </a:endParaRPr>
          </a:p>
        </p:txBody>
      </p:sp>
      <p:sp>
        <p:nvSpPr>
          <p:cNvPr id="3" name="Content Placeholder 2"/>
          <p:cNvSpPr>
            <a:spLocks noGrp="1"/>
          </p:cNvSpPr>
          <p:nvPr>
            <p:ph idx="1"/>
          </p:nvPr>
        </p:nvSpPr>
        <p:spPr>
          <a:xfrm>
            <a:off x="351692" y="1583978"/>
            <a:ext cx="5913455" cy="4639841"/>
          </a:xfrm>
        </p:spPr>
        <p:txBody>
          <a:bodyPr>
            <a:noAutofit/>
          </a:bodyPr>
          <a:lstStyle/>
          <a:p>
            <a:pPr marL="0" indent="0">
              <a:buNone/>
            </a:pPr>
            <a:r>
              <a:rPr lang="en-US" sz="1600" dirty="0"/>
              <a:t>Following an opioid detox or a period of abstinence, a client is at </a:t>
            </a:r>
            <a:r>
              <a:rPr lang="en-US" sz="1600" b="1" dirty="0"/>
              <a:t>higher risk for overdose </a:t>
            </a:r>
            <a:r>
              <a:rPr lang="en-US" sz="1600" dirty="0"/>
              <a:t>as their tolerance has decreased:</a:t>
            </a:r>
          </a:p>
          <a:p>
            <a:pPr marL="0" indent="0">
              <a:buNone/>
            </a:pPr>
            <a:r>
              <a:rPr lang="en-US" sz="1600" dirty="0">
                <a:solidFill>
                  <a:srgbClr val="FFFFFF"/>
                </a:solidFill>
              </a:rPr>
              <a:t>Prescription medication that reverses an opioid overdose.</a:t>
            </a:r>
          </a:p>
          <a:p>
            <a:pPr>
              <a:lnSpc>
                <a:spcPct val="90000"/>
              </a:lnSpc>
              <a:buClr>
                <a:srgbClr val="C00000"/>
              </a:buClr>
            </a:pPr>
            <a:r>
              <a:rPr lang="en-US" sz="1600" dirty="0">
                <a:solidFill>
                  <a:srgbClr val="FFFFFF"/>
                </a:solidFill>
              </a:rPr>
              <a:t>Can be obtained at pharmacies throughout CT without a doctor’s prescription and is covered by many insurance plans.</a:t>
            </a:r>
          </a:p>
          <a:p>
            <a:pPr>
              <a:lnSpc>
                <a:spcPct val="90000"/>
              </a:lnSpc>
              <a:buClr>
                <a:srgbClr val="C00000"/>
              </a:buClr>
            </a:pPr>
            <a:r>
              <a:rPr lang="en-US" sz="1600" dirty="0">
                <a:solidFill>
                  <a:srgbClr val="FFFFFF"/>
                </a:solidFill>
              </a:rPr>
              <a:t>Should be on hand where individuals with an opioid use disorder may be. </a:t>
            </a:r>
          </a:p>
          <a:p>
            <a:pPr>
              <a:lnSpc>
                <a:spcPct val="90000"/>
              </a:lnSpc>
              <a:buClr>
                <a:srgbClr val="C00000"/>
              </a:buClr>
            </a:pPr>
            <a:r>
              <a:rPr lang="en-US" sz="1600" dirty="0">
                <a:solidFill>
                  <a:srgbClr val="FFFFFF"/>
                </a:solidFill>
              </a:rPr>
              <a:t>Connections to ensure clients leave services with a kit in hand.</a:t>
            </a:r>
          </a:p>
          <a:p>
            <a:pPr>
              <a:lnSpc>
                <a:spcPct val="90000"/>
              </a:lnSpc>
              <a:buClr>
                <a:srgbClr val="C00000"/>
              </a:buClr>
            </a:pPr>
            <a:r>
              <a:rPr lang="en-US" sz="1600" dirty="0">
                <a:solidFill>
                  <a:srgbClr val="FFFFFF"/>
                </a:solidFill>
                <a:hlinkClick r:id="rId4"/>
              </a:rPr>
              <a:t>https://www.ct.gov/dmhas/cwp/view.asp?q=509650</a:t>
            </a:r>
            <a:endParaRPr lang="en-US" sz="1600" dirty="0">
              <a:solidFill>
                <a:srgbClr val="FFFFFF"/>
              </a:solidFill>
            </a:endParaRPr>
          </a:p>
        </p:txBody>
      </p:sp>
      <p:sp>
        <p:nvSpPr>
          <p:cNvPr id="6" name="Slide Number Placeholder 3">
            <a:extLst>
              <a:ext uri="{FF2B5EF4-FFF2-40B4-BE49-F238E27FC236}">
                <a16:creationId xmlns:a16="http://schemas.microsoft.com/office/drawing/2014/main" id="{4F376DE6-F8D2-0FBA-B633-993993F517ED}"/>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1334060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4930" y="602710"/>
            <a:ext cx="9252154" cy="1016654"/>
          </a:xfrm>
        </p:spPr>
        <p:txBody>
          <a:bodyPr>
            <a:normAutofit/>
          </a:bodyPr>
          <a:lstStyle/>
          <a:p>
            <a:pPr algn="ctr"/>
            <a:r>
              <a:rPr lang="en-US" dirty="0"/>
              <a:t>Women’s REACH Navigators </a:t>
            </a:r>
          </a:p>
        </p:txBody>
      </p:sp>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a:pPr>
                <a:spcAft>
                  <a:spcPts val="600"/>
                </a:spcAft>
              </a:pPr>
              <a:t>58</a:t>
            </a:fld>
            <a:endParaRPr lang="en-US"/>
          </a:p>
        </p:txBody>
      </p:sp>
      <p:sp>
        <p:nvSpPr>
          <p:cNvPr id="2" name="Content Placeholder 1"/>
          <p:cNvSpPr>
            <a:spLocks noGrp="1"/>
          </p:cNvSpPr>
          <p:nvPr>
            <p:ph idx="1"/>
          </p:nvPr>
        </p:nvSpPr>
        <p:spPr>
          <a:xfrm>
            <a:off x="648930" y="1675825"/>
            <a:ext cx="5345469" cy="4775309"/>
          </a:xfrm>
        </p:spPr>
        <p:txBody>
          <a:bodyPr>
            <a:normAutofit fontScale="92500" lnSpcReduction="10000"/>
          </a:bodyPr>
          <a:lstStyle/>
          <a:p>
            <a:pPr>
              <a:lnSpc>
                <a:spcPct val="90000"/>
              </a:lnSpc>
            </a:pPr>
            <a:r>
              <a:rPr lang="en-US" sz="1800" dirty="0"/>
              <a:t>REACH (Recovery, Engagement, Access, Coaching &amp; Healing) </a:t>
            </a:r>
          </a:p>
          <a:p>
            <a:pPr>
              <a:lnSpc>
                <a:spcPct val="90000"/>
              </a:lnSpc>
            </a:pPr>
            <a:r>
              <a:rPr lang="en-US" sz="1800" dirty="0"/>
              <a:t>Women’s Navigators are women with lived experience who are living their own recovery and are willing to use their experiences to help others find their recovery path </a:t>
            </a:r>
          </a:p>
          <a:p>
            <a:pPr>
              <a:lnSpc>
                <a:spcPct val="90000"/>
              </a:lnSpc>
            </a:pPr>
            <a:r>
              <a:rPr lang="en-US" sz="1900" dirty="0"/>
              <a:t>Open to and knowledgeable about diverse pathways to recovery, community resources, and women’s health issues</a:t>
            </a:r>
          </a:p>
          <a:p>
            <a:pPr>
              <a:lnSpc>
                <a:spcPct val="90000"/>
              </a:lnSpc>
            </a:pPr>
            <a:r>
              <a:rPr lang="en-US" sz="1900" dirty="0"/>
              <a:t>Embrace the notion that one size does not fit all</a:t>
            </a:r>
          </a:p>
          <a:p>
            <a:pPr>
              <a:lnSpc>
                <a:spcPct val="90000"/>
              </a:lnSpc>
            </a:pPr>
            <a:r>
              <a:rPr lang="en-US" sz="1800" dirty="0"/>
              <a:t>Recovery Coaching &amp; Case Management </a:t>
            </a:r>
          </a:p>
          <a:p>
            <a:pPr>
              <a:lnSpc>
                <a:spcPct val="90000"/>
              </a:lnSpc>
            </a:pPr>
            <a:r>
              <a:rPr lang="en-US" sz="1800" dirty="0"/>
              <a:t>Regionally based with a focus on community outreach &amp; engagement </a:t>
            </a:r>
          </a:p>
          <a:p>
            <a:pPr>
              <a:lnSpc>
                <a:spcPct val="90000"/>
              </a:lnSpc>
            </a:pPr>
            <a:r>
              <a:rPr lang="en-US" sz="1800" dirty="0"/>
              <a:t>Experts at developing Family Care Plans </a:t>
            </a:r>
          </a:p>
          <a:p>
            <a:pPr>
              <a:lnSpc>
                <a:spcPct val="90000"/>
              </a:lnSpc>
            </a:pPr>
            <a:r>
              <a:rPr lang="en-US" sz="1800" dirty="0"/>
              <a:t>Referrals began in March 2019 </a:t>
            </a:r>
          </a:p>
        </p:txBody>
      </p:sp>
      <p:pic>
        <p:nvPicPr>
          <p:cNvPr id="2050" name="Picture 2" descr="C:\Users\nolansh\AppData\Local\Microsoft\Windows\INetCache\IE\8KTR6JZ0\Peer-support[1].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0973" y="2195943"/>
            <a:ext cx="5451627" cy="3409066"/>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A12399FD-F09C-CDAD-1029-570567BAF757}"/>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1553552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815926"/>
            <a:ext cx="9404723" cy="1037322"/>
          </a:xfrm>
        </p:spPr>
        <p:txBody>
          <a:bodyPr>
            <a:normAutofit/>
          </a:bodyPr>
          <a:lstStyle/>
          <a:p>
            <a:r>
              <a:rPr lang="en-US" dirty="0"/>
              <a:t>REACH Enhancement</a:t>
            </a:r>
          </a:p>
        </p:txBody>
      </p:sp>
      <p:sp>
        <p:nvSpPr>
          <p:cNvPr id="3" name="Content Placeholder 2"/>
          <p:cNvSpPr>
            <a:spLocks noGrp="1"/>
          </p:cNvSpPr>
          <p:nvPr>
            <p:ph idx="1"/>
          </p:nvPr>
        </p:nvSpPr>
        <p:spPr>
          <a:xfrm>
            <a:off x="1103312" y="2052918"/>
            <a:ext cx="8946541" cy="4195481"/>
          </a:xfrm>
        </p:spPr>
        <p:txBody>
          <a:bodyPr>
            <a:normAutofit/>
          </a:bodyPr>
          <a:lstStyle/>
          <a:p>
            <a:pPr>
              <a:buClr>
                <a:srgbClr val="C00000"/>
              </a:buClr>
            </a:pPr>
            <a:r>
              <a:rPr lang="en-US" dirty="0"/>
              <a:t>DMHAS has utilized SAMHSA funding to support the addition of a Family Recovery Navigator to each of the 5 REACH teams. </a:t>
            </a:r>
          </a:p>
          <a:p>
            <a:pPr>
              <a:buClr>
                <a:srgbClr val="C00000"/>
              </a:buClr>
            </a:pPr>
            <a:r>
              <a:rPr lang="en-US" dirty="0"/>
              <a:t>The Family Recovery Navigator uses their history of lived experience to assist the REACH team and expand the scope of services to support parenting caregivers impacted by substance use:</a:t>
            </a:r>
          </a:p>
          <a:p>
            <a:pPr lvl="1">
              <a:buClr>
                <a:srgbClr val="C00000"/>
              </a:buClr>
            </a:pPr>
            <a:r>
              <a:rPr lang="en-US" dirty="0"/>
              <a:t>Partners of REACH clients</a:t>
            </a:r>
          </a:p>
          <a:p>
            <a:pPr lvl="1">
              <a:buClr>
                <a:srgbClr val="C00000"/>
              </a:buClr>
            </a:pPr>
            <a:r>
              <a:rPr lang="en-US" dirty="0"/>
              <a:t>Single parent fathers, LGBTQ+ parents, and primary caregiving relatives </a:t>
            </a:r>
          </a:p>
          <a:p>
            <a:pPr>
              <a:buClr>
                <a:srgbClr val="C00000"/>
              </a:buClr>
            </a:pPr>
            <a:r>
              <a:rPr lang="en-US" dirty="0"/>
              <a:t>The Family Recovery Navigator provides holistic services though connection to treatment, recovery coaching,  and case management. </a:t>
            </a:r>
          </a:p>
          <a:p>
            <a:endParaRPr lang="en-US" dirty="0"/>
          </a:p>
        </p:txBody>
      </p:sp>
      <p:sp>
        <p:nvSpPr>
          <p:cNvPr id="4" name="Slide Number Placeholder 3">
            <a:extLst>
              <a:ext uri="{FF2B5EF4-FFF2-40B4-BE49-F238E27FC236}">
                <a16:creationId xmlns:a16="http://schemas.microsoft.com/office/drawing/2014/main" id="{94BCD0BE-AB82-4AED-9D59-403ABE070D2D}"/>
              </a:ext>
            </a:extLst>
          </p:cNvPr>
          <p:cNvSpPr>
            <a:spLocks noGrp="1"/>
          </p:cNvSpPr>
          <p:nvPr>
            <p:ph type="sldNum" sz="quarter" idx="12"/>
          </p:nvPr>
        </p:nvSpPr>
        <p:spPr>
          <a:xfrm>
            <a:off x="8500726" y="6464485"/>
            <a:ext cx="3797873" cy="365125"/>
          </a:xfrm>
        </p:spPr>
        <p:txBody>
          <a:bodyPr/>
          <a:lstStyle/>
          <a:p>
            <a:pPr>
              <a:spcAft>
                <a:spcPts val="600"/>
              </a:spcAft>
            </a:pPr>
            <a:endParaRPr lang="en-US" sz="1200" dirty="0"/>
          </a:p>
        </p:txBody>
      </p:sp>
    </p:spTree>
    <p:extLst>
      <p:ext uri="{BB962C8B-B14F-4D97-AF65-F5344CB8AC3E}">
        <p14:creationId xmlns:p14="http://schemas.microsoft.com/office/powerpoint/2010/main" val="25902926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E0D48F63-3BB1-43AD-80C8-40AE8772766B}" type="slidenum">
              <a:rPr lang="en-US"/>
              <a:pPr defTabSz="914400">
                <a:spcAft>
                  <a:spcPts val="600"/>
                </a:spcAft>
              </a:pPr>
              <a:t>6</a:t>
            </a:fld>
            <a:endParaRPr lang="en-US" dirty="0"/>
          </a:p>
        </p:txBody>
      </p:sp>
      <p:pic>
        <p:nvPicPr>
          <p:cNvPr id="10" name="Content Placeholder 9">
            <a:extLst>
              <a:ext uri="{FF2B5EF4-FFF2-40B4-BE49-F238E27FC236}">
                <a16:creationId xmlns:a16="http://schemas.microsoft.com/office/drawing/2014/main" id="{840666B7-30C4-48C6-899A-8EA630B479F4}"/>
              </a:ext>
            </a:extLst>
          </p:cNvPr>
          <p:cNvPicPr>
            <a:picLocks noGrp="1" noChangeAspect="1"/>
          </p:cNvPicPr>
          <p:nvPr>
            <p:ph idx="1"/>
          </p:nvPr>
        </p:nvPicPr>
        <p:blipFill>
          <a:blip r:embed="rId3"/>
          <a:stretch>
            <a:fillRect/>
          </a:stretch>
        </p:blipFill>
        <p:spPr>
          <a:xfrm>
            <a:off x="850288" y="427703"/>
            <a:ext cx="9191889" cy="5943599"/>
          </a:xfrm>
          <a:prstGeom prst="rect">
            <a:avLst/>
          </a:prstGeom>
        </p:spPr>
      </p:pic>
      <p:sp>
        <p:nvSpPr>
          <p:cNvPr id="12" name="Title 11">
            <a:extLst>
              <a:ext uri="{FF2B5EF4-FFF2-40B4-BE49-F238E27FC236}">
                <a16:creationId xmlns:a16="http://schemas.microsoft.com/office/drawing/2014/main" id="{255D8B5F-5F15-46DD-AA32-A630E1030606}"/>
              </a:ext>
            </a:extLst>
          </p:cNvPr>
          <p:cNvSpPr>
            <a:spLocks noGrp="1"/>
          </p:cNvSpPr>
          <p:nvPr>
            <p:ph type="title"/>
          </p:nvPr>
        </p:nvSpPr>
        <p:spPr/>
        <p:txBody>
          <a:bodyPr/>
          <a:lstStyle/>
          <a:p>
            <a:r>
              <a:rPr lang="en-US" dirty="0"/>
              <a:t> </a:t>
            </a:r>
          </a:p>
        </p:txBody>
      </p:sp>
      <p:sp>
        <p:nvSpPr>
          <p:cNvPr id="2" name="Slide Number Placeholder 3">
            <a:extLst>
              <a:ext uri="{FF2B5EF4-FFF2-40B4-BE49-F238E27FC236}">
                <a16:creationId xmlns:a16="http://schemas.microsoft.com/office/drawing/2014/main" id="{21CD376C-58C2-B7A0-2E97-16CEC11A9F11}"/>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2528189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Calibri"/>
                <a:ea typeface="Calibri"/>
                <a:cs typeface="Times New Roman"/>
              </a:rPr>
              <a:t>WOMEN’S REACH REGIONAL PROVIDERS</a:t>
            </a:r>
            <a:br>
              <a:rPr lang="en-US" sz="2800" dirty="0">
                <a:latin typeface="Calibri"/>
                <a:ea typeface="Calibri"/>
                <a:cs typeface="Times New Roman"/>
              </a:rPr>
            </a:br>
            <a:endParaRPr lang="en-US" sz="2800" dirty="0"/>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69113" y="1409696"/>
            <a:ext cx="5992492" cy="4610104"/>
          </a:xfrm>
          <a:prstGeom prst="rect">
            <a:avLst/>
          </a:prstGeom>
          <a:noFill/>
        </p:spPr>
      </p:pic>
      <p:sp>
        <p:nvSpPr>
          <p:cNvPr id="2" name="Slide Number Placeholder 1"/>
          <p:cNvSpPr>
            <a:spLocks noGrp="1"/>
          </p:cNvSpPr>
          <p:nvPr>
            <p:ph type="sldNum" sz="quarter" idx="12"/>
          </p:nvPr>
        </p:nvSpPr>
        <p:spPr/>
        <p:txBody>
          <a:bodyPr/>
          <a:lstStyle/>
          <a:p>
            <a:fld id="{E0D48F63-3BB1-43AD-80C8-40AE8772766B}" type="slidenum">
              <a:rPr lang="en-US" smtClean="0"/>
              <a:t>60</a:t>
            </a:fld>
            <a:endParaRPr lang="en-US"/>
          </a:p>
        </p:txBody>
      </p:sp>
      <p:sp>
        <p:nvSpPr>
          <p:cNvPr id="5" name="Text Box 27"/>
          <p:cNvSpPr txBox="1">
            <a:spLocks noChangeArrowheads="1"/>
          </p:cNvSpPr>
          <p:nvPr/>
        </p:nvSpPr>
        <p:spPr bwMode="auto">
          <a:xfrm>
            <a:off x="7004648" y="4960189"/>
            <a:ext cx="482628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sz="1400" dirty="0">
                <a:latin typeface="Calibri"/>
                <a:ea typeface="Calibri"/>
                <a:cs typeface="Times New Roman"/>
              </a:rPr>
              <a:t>15 Women’s Navigators statewide,  3 in each DMHAS region </a:t>
            </a:r>
          </a:p>
        </p:txBody>
      </p:sp>
      <p:pic>
        <p:nvPicPr>
          <p:cNvPr id="6146" name="Picture 2" descr="C:\Users\nolansh\AppData\Local\Microsoft\Windows\INetCache\IE\I98SVLQS\2NumberTwoInCircl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3905" y="3790713"/>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nolansh\AppData\Local\Microsoft\Windows\INetCache\IE\O5VZL098\1024px-3NumberThreeInCircl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1004" y="2726052"/>
            <a:ext cx="571502" cy="57150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nolansh\AppData\Local\Microsoft\Windows\INetCache\IE\AZIHJ6YH\1NumberOneInCircl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0575" y="4845889"/>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nolansh\AppData\Local\Microsoft\Windows\INetCache\IE\69PXXE3M\5NumberFiveInCircl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0849" y="2549465"/>
            <a:ext cx="571502" cy="571502"/>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nolansh\AppData\Local\Microsoft\Windows\INetCache\IE\P8JOPRHA\4NumberFourInCircle[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0253" y="2107723"/>
            <a:ext cx="520704" cy="52070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a:grpSpLocks/>
          </p:cNvGrpSpPr>
          <p:nvPr/>
        </p:nvGrpSpPr>
        <p:grpSpPr bwMode="auto">
          <a:xfrm>
            <a:off x="8169911" y="5617210"/>
            <a:ext cx="75565" cy="74930"/>
            <a:chOff x="10441" y="8881"/>
            <a:chExt cx="119" cy="118"/>
          </a:xfrm>
        </p:grpSpPr>
        <p:sp>
          <p:nvSpPr>
            <p:cNvPr id="12" name="Freeform 11"/>
            <p:cNvSpPr>
              <a:spLocks/>
            </p:cNvSpPr>
            <p:nvPr/>
          </p:nvSpPr>
          <p:spPr bwMode="auto">
            <a:xfrm>
              <a:off x="10441" y="8881"/>
              <a:ext cx="119" cy="118"/>
            </a:xfrm>
            <a:custGeom>
              <a:avLst/>
              <a:gdLst>
                <a:gd name="T0" fmla="+- 0 10560 10441"/>
                <a:gd name="T1" fmla="*/ T0 w 119"/>
                <a:gd name="T2" fmla="+- 0 8940 8881"/>
                <a:gd name="T3" fmla="*/ 8940 h 118"/>
                <a:gd name="T4" fmla="+- 0 10556 10441"/>
                <a:gd name="T5" fmla="*/ T4 w 119"/>
                <a:gd name="T6" fmla="+- 0 8962 8881"/>
                <a:gd name="T7" fmla="*/ 8962 h 118"/>
                <a:gd name="T8" fmla="+- 0 10544 10441"/>
                <a:gd name="T9" fmla="*/ T8 w 119"/>
                <a:gd name="T10" fmla="+- 0 8981 8881"/>
                <a:gd name="T11" fmla="*/ 8981 h 118"/>
                <a:gd name="T12" fmla="+- 0 10527 10441"/>
                <a:gd name="T13" fmla="*/ T12 w 119"/>
                <a:gd name="T14" fmla="+- 0 8994 8881"/>
                <a:gd name="T15" fmla="*/ 8994 h 118"/>
                <a:gd name="T16" fmla="+- 0 10506 10441"/>
                <a:gd name="T17" fmla="*/ T16 w 119"/>
                <a:gd name="T18" fmla="+- 0 9000 8881"/>
                <a:gd name="T19" fmla="*/ 9000 h 118"/>
                <a:gd name="T20" fmla="+- 0 10481 10441"/>
                <a:gd name="T21" fmla="*/ T20 w 119"/>
                <a:gd name="T22" fmla="+- 0 8996 8881"/>
                <a:gd name="T23" fmla="*/ 8996 h 118"/>
                <a:gd name="T24" fmla="+- 0 10462 10441"/>
                <a:gd name="T25" fmla="*/ T24 w 119"/>
                <a:gd name="T26" fmla="+- 0 8986 8881"/>
                <a:gd name="T27" fmla="*/ 8986 h 118"/>
                <a:gd name="T28" fmla="+- 0 10448 10441"/>
                <a:gd name="T29" fmla="*/ T28 w 119"/>
                <a:gd name="T30" fmla="+- 0 8970 8881"/>
                <a:gd name="T31" fmla="*/ 8970 h 118"/>
                <a:gd name="T32" fmla="+- 0 10441 10441"/>
                <a:gd name="T33" fmla="*/ T32 w 119"/>
                <a:gd name="T34" fmla="+- 0 8950 8881"/>
                <a:gd name="T35" fmla="*/ 8950 h 118"/>
                <a:gd name="T36" fmla="+- 0 10444 10441"/>
                <a:gd name="T37" fmla="*/ T36 w 119"/>
                <a:gd name="T38" fmla="+- 0 8924 8881"/>
                <a:gd name="T39" fmla="*/ 8924 h 118"/>
                <a:gd name="T40" fmla="+- 0 10453 10441"/>
                <a:gd name="T41" fmla="*/ T40 w 119"/>
                <a:gd name="T42" fmla="+- 0 8904 8881"/>
                <a:gd name="T43" fmla="*/ 8904 h 118"/>
                <a:gd name="T44" fmla="+- 0 10468 10441"/>
                <a:gd name="T45" fmla="*/ T44 w 119"/>
                <a:gd name="T46" fmla="+- 0 8890 8881"/>
                <a:gd name="T47" fmla="*/ 8890 h 118"/>
                <a:gd name="T48" fmla="+- 0 10487 10441"/>
                <a:gd name="T49" fmla="*/ T48 w 119"/>
                <a:gd name="T50" fmla="+- 0 8881 8881"/>
                <a:gd name="T51" fmla="*/ 8881 h 118"/>
                <a:gd name="T52" fmla="+- 0 10513 10441"/>
                <a:gd name="T53" fmla="*/ T52 w 119"/>
                <a:gd name="T54" fmla="+- 0 8884 8881"/>
                <a:gd name="T55" fmla="*/ 8884 h 118"/>
                <a:gd name="T56" fmla="+- 0 10534 10441"/>
                <a:gd name="T57" fmla="*/ T56 w 119"/>
                <a:gd name="T58" fmla="+- 0 8893 8881"/>
                <a:gd name="T59" fmla="*/ 8893 h 118"/>
                <a:gd name="T60" fmla="+- 0 10549 10441"/>
                <a:gd name="T61" fmla="*/ T60 w 119"/>
                <a:gd name="T62" fmla="+- 0 8907 8881"/>
                <a:gd name="T63" fmla="*/ 8907 h 118"/>
                <a:gd name="T64" fmla="+- 0 10558 10441"/>
                <a:gd name="T65" fmla="*/ T64 w 119"/>
                <a:gd name="T66" fmla="+- 0 8924 8881"/>
                <a:gd name="T67" fmla="*/ 8924 h 118"/>
                <a:gd name="T68" fmla="+- 0 10560 10441"/>
                <a:gd name="T69" fmla="*/ T68 w 119"/>
                <a:gd name="T70" fmla="+- 0 8940 8881"/>
                <a:gd name="T71" fmla="*/ 8940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9" h="118">
                  <a:moveTo>
                    <a:pt x="119" y="59"/>
                  </a:moveTo>
                  <a:lnTo>
                    <a:pt x="115" y="81"/>
                  </a:lnTo>
                  <a:lnTo>
                    <a:pt x="103" y="100"/>
                  </a:lnTo>
                  <a:lnTo>
                    <a:pt x="86" y="113"/>
                  </a:lnTo>
                  <a:lnTo>
                    <a:pt x="65" y="119"/>
                  </a:lnTo>
                  <a:lnTo>
                    <a:pt x="40" y="115"/>
                  </a:lnTo>
                  <a:lnTo>
                    <a:pt x="21" y="105"/>
                  </a:lnTo>
                  <a:lnTo>
                    <a:pt x="7" y="89"/>
                  </a:lnTo>
                  <a:lnTo>
                    <a:pt x="0" y="69"/>
                  </a:lnTo>
                  <a:lnTo>
                    <a:pt x="3" y="43"/>
                  </a:lnTo>
                  <a:lnTo>
                    <a:pt x="12" y="23"/>
                  </a:lnTo>
                  <a:lnTo>
                    <a:pt x="27" y="9"/>
                  </a:lnTo>
                  <a:lnTo>
                    <a:pt x="46" y="0"/>
                  </a:lnTo>
                  <a:lnTo>
                    <a:pt x="72" y="3"/>
                  </a:lnTo>
                  <a:lnTo>
                    <a:pt x="93" y="12"/>
                  </a:lnTo>
                  <a:lnTo>
                    <a:pt x="108" y="26"/>
                  </a:lnTo>
                  <a:lnTo>
                    <a:pt x="117" y="43"/>
                  </a:lnTo>
                  <a:lnTo>
                    <a:pt x="119" y="5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5" name="Group 14"/>
          <p:cNvGrpSpPr>
            <a:grpSpLocks/>
          </p:cNvGrpSpPr>
          <p:nvPr/>
        </p:nvGrpSpPr>
        <p:grpSpPr bwMode="auto">
          <a:xfrm>
            <a:off x="8169911" y="5949315"/>
            <a:ext cx="75565" cy="74930"/>
            <a:chOff x="10441" y="9241"/>
            <a:chExt cx="119" cy="118"/>
          </a:xfrm>
        </p:grpSpPr>
        <p:sp>
          <p:nvSpPr>
            <p:cNvPr id="16" name="Freeform 15"/>
            <p:cNvSpPr>
              <a:spLocks/>
            </p:cNvSpPr>
            <p:nvPr/>
          </p:nvSpPr>
          <p:spPr bwMode="auto">
            <a:xfrm>
              <a:off x="10441" y="9241"/>
              <a:ext cx="119" cy="118"/>
            </a:xfrm>
            <a:custGeom>
              <a:avLst/>
              <a:gdLst>
                <a:gd name="T0" fmla="+- 0 10560 10441"/>
                <a:gd name="T1" fmla="*/ T0 w 119"/>
                <a:gd name="T2" fmla="+- 0 9300 9241"/>
                <a:gd name="T3" fmla="*/ 9300 h 118"/>
                <a:gd name="T4" fmla="+- 0 10556 10441"/>
                <a:gd name="T5" fmla="*/ T4 w 119"/>
                <a:gd name="T6" fmla="+- 0 9322 9241"/>
                <a:gd name="T7" fmla="*/ 9322 h 118"/>
                <a:gd name="T8" fmla="+- 0 10544 10441"/>
                <a:gd name="T9" fmla="*/ T8 w 119"/>
                <a:gd name="T10" fmla="+- 0 9341 9241"/>
                <a:gd name="T11" fmla="*/ 9341 h 118"/>
                <a:gd name="T12" fmla="+- 0 10527 10441"/>
                <a:gd name="T13" fmla="*/ T12 w 119"/>
                <a:gd name="T14" fmla="+- 0 9354 9241"/>
                <a:gd name="T15" fmla="*/ 9354 h 118"/>
                <a:gd name="T16" fmla="+- 0 10506 10441"/>
                <a:gd name="T17" fmla="*/ T16 w 119"/>
                <a:gd name="T18" fmla="+- 0 9360 9241"/>
                <a:gd name="T19" fmla="*/ 9360 h 118"/>
                <a:gd name="T20" fmla="+- 0 10481 10441"/>
                <a:gd name="T21" fmla="*/ T20 w 119"/>
                <a:gd name="T22" fmla="+- 0 9356 9241"/>
                <a:gd name="T23" fmla="*/ 9356 h 118"/>
                <a:gd name="T24" fmla="+- 0 10462 10441"/>
                <a:gd name="T25" fmla="*/ T24 w 119"/>
                <a:gd name="T26" fmla="+- 0 9346 9241"/>
                <a:gd name="T27" fmla="*/ 9346 h 118"/>
                <a:gd name="T28" fmla="+- 0 10448 10441"/>
                <a:gd name="T29" fmla="*/ T28 w 119"/>
                <a:gd name="T30" fmla="+- 0 9330 9241"/>
                <a:gd name="T31" fmla="*/ 9330 h 118"/>
                <a:gd name="T32" fmla="+- 0 10441 10441"/>
                <a:gd name="T33" fmla="*/ T32 w 119"/>
                <a:gd name="T34" fmla="+- 0 9310 9241"/>
                <a:gd name="T35" fmla="*/ 9310 h 118"/>
                <a:gd name="T36" fmla="+- 0 10444 10441"/>
                <a:gd name="T37" fmla="*/ T36 w 119"/>
                <a:gd name="T38" fmla="+- 0 9284 9241"/>
                <a:gd name="T39" fmla="*/ 9284 h 118"/>
                <a:gd name="T40" fmla="+- 0 10453 10441"/>
                <a:gd name="T41" fmla="*/ T40 w 119"/>
                <a:gd name="T42" fmla="+- 0 9264 9241"/>
                <a:gd name="T43" fmla="*/ 9264 h 118"/>
                <a:gd name="T44" fmla="+- 0 10468 10441"/>
                <a:gd name="T45" fmla="*/ T44 w 119"/>
                <a:gd name="T46" fmla="+- 0 9250 9241"/>
                <a:gd name="T47" fmla="*/ 9250 h 118"/>
                <a:gd name="T48" fmla="+- 0 10487 10441"/>
                <a:gd name="T49" fmla="*/ T48 w 119"/>
                <a:gd name="T50" fmla="+- 0 9241 9241"/>
                <a:gd name="T51" fmla="*/ 9241 h 118"/>
                <a:gd name="T52" fmla="+- 0 10513 10441"/>
                <a:gd name="T53" fmla="*/ T52 w 119"/>
                <a:gd name="T54" fmla="+- 0 9244 9241"/>
                <a:gd name="T55" fmla="*/ 9244 h 118"/>
                <a:gd name="T56" fmla="+- 0 10534 10441"/>
                <a:gd name="T57" fmla="*/ T56 w 119"/>
                <a:gd name="T58" fmla="+- 0 9253 9241"/>
                <a:gd name="T59" fmla="*/ 9253 h 118"/>
                <a:gd name="T60" fmla="+- 0 10549 10441"/>
                <a:gd name="T61" fmla="*/ T60 w 119"/>
                <a:gd name="T62" fmla="+- 0 9267 9241"/>
                <a:gd name="T63" fmla="*/ 9267 h 118"/>
                <a:gd name="T64" fmla="+- 0 10558 10441"/>
                <a:gd name="T65" fmla="*/ T64 w 119"/>
                <a:gd name="T66" fmla="+- 0 9284 9241"/>
                <a:gd name="T67" fmla="*/ 9284 h 118"/>
                <a:gd name="T68" fmla="+- 0 10560 10441"/>
                <a:gd name="T69" fmla="*/ T68 w 119"/>
                <a:gd name="T70" fmla="+- 0 9300 9241"/>
                <a:gd name="T71" fmla="*/ 9300 h 1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9" h="118">
                  <a:moveTo>
                    <a:pt x="119" y="59"/>
                  </a:moveTo>
                  <a:lnTo>
                    <a:pt x="115" y="81"/>
                  </a:lnTo>
                  <a:lnTo>
                    <a:pt x="103" y="100"/>
                  </a:lnTo>
                  <a:lnTo>
                    <a:pt x="86" y="113"/>
                  </a:lnTo>
                  <a:lnTo>
                    <a:pt x="65" y="119"/>
                  </a:lnTo>
                  <a:lnTo>
                    <a:pt x="40" y="115"/>
                  </a:lnTo>
                  <a:lnTo>
                    <a:pt x="21" y="105"/>
                  </a:lnTo>
                  <a:lnTo>
                    <a:pt x="7" y="89"/>
                  </a:lnTo>
                  <a:lnTo>
                    <a:pt x="0" y="69"/>
                  </a:lnTo>
                  <a:lnTo>
                    <a:pt x="3" y="43"/>
                  </a:lnTo>
                  <a:lnTo>
                    <a:pt x="12" y="23"/>
                  </a:lnTo>
                  <a:lnTo>
                    <a:pt x="27" y="9"/>
                  </a:lnTo>
                  <a:lnTo>
                    <a:pt x="46" y="0"/>
                  </a:lnTo>
                  <a:lnTo>
                    <a:pt x="72" y="3"/>
                  </a:lnTo>
                  <a:lnTo>
                    <a:pt x="93" y="12"/>
                  </a:lnTo>
                  <a:lnTo>
                    <a:pt x="108" y="26"/>
                  </a:lnTo>
                  <a:lnTo>
                    <a:pt x="117" y="43"/>
                  </a:lnTo>
                  <a:lnTo>
                    <a:pt x="119" y="5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0" name="TextBox 9"/>
          <p:cNvSpPr txBox="1"/>
          <p:nvPr/>
        </p:nvSpPr>
        <p:spPr>
          <a:xfrm>
            <a:off x="7353298" y="5264989"/>
            <a:ext cx="3837441" cy="1015663"/>
          </a:xfrm>
          <a:prstGeom prst="rect">
            <a:avLst/>
          </a:prstGeom>
          <a:noFill/>
        </p:spPr>
        <p:txBody>
          <a:bodyPr wrap="square" rtlCol="0">
            <a:spAutoFit/>
          </a:bodyPr>
          <a:lstStyle/>
          <a:p>
            <a:r>
              <a:rPr lang="en-US" sz="1200" dirty="0"/>
              <a:t>Region 1- CASA</a:t>
            </a:r>
          </a:p>
          <a:p>
            <a:r>
              <a:rPr lang="en-US" sz="1200" dirty="0"/>
              <a:t>Region 2- The Connection</a:t>
            </a:r>
          </a:p>
          <a:p>
            <a:r>
              <a:rPr lang="en-US" sz="1200" dirty="0"/>
              <a:t>Region 3- ABH</a:t>
            </a:r>
          </a:p>
          <a:p>
            <a:r>
              <a:rPr lang="en-US" sz="1200" dirty="0"/>
              <a:t>Region 4- The Village for Children &amp; Families </a:t>
            </a:r>
          </a:p>
          <a:p>
            <a:r>
              <a:rPr lang="en-US" sz="1200" dirty="0"/>
              <a:t>Region 5- McCall Center for Behavioral Health</a:t>
            </a:r>
            <a:endParaRPr lang="en-US" dirty="0"/>
          </a:p>
        </p:txBody>
      </p:sp>
      <p:sp>
        <p:nvSpPr>
          <p:cNvPr id="6" name="Slide Number Placeholder 3">
            <a:extLst>
              <a:ext uri="{FF2B5EF4-FFF2-40B4-BE49-F238E27FC236}">
                <a16:creationId xmlns:a16="http://schemas.microsoft.com/office/drawing/2014/main" id="{AC191AC6-B3D7-12E6-6689-F132F09FA8C0}"/>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237179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3855" y="1447800"/>
            <a:ext cx="3108626" cy="3996397"/>
          </a:xfrm>
        </p:spPr>
        <p:txBody>
          <a:bodyPr anchor="ctr">
            <a:normAutofit/>
          </a:bodyPr>
          <a:lstStyle/>
          <a:p>
            <a:pPr algn="ctr"/>
            <a:r>
              <a:rPr lang="en-US" sz="4000" dirty="0">
                <a:solidFill>
                  <a:srgbClr val="F2F2F2"/>
                </a:solidFill>
              </a:rPr>
              <a:t>Additional Key  </a:t>
            </a:r>
            <a:br>
              <a:rPr lang="en-US" sz="4000" dirty="0">
                <a:solidFill>
                  <a:srgbClr val="F2F2F2"/>
                </a:solidFill>
              </a:rPr>
            </a:br>
            <a:r>
              <a:rPr lang="en-US" sz="4000" dirty="0">
                <a:solidFill>
                  <a:srgbClr val="F2F2F2"/>
                </a:solidFill>
              </a:rPr>
              <a:t>Resources </a:t>
            </a:r>
          </a:p>
        </p:txBody>
      </p:sp>
      <p:sp>
        <p:nvSpPr>
          <p:cNvPr id="23" name="Freeform: Shape 22">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7" name="Rectangle 26">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a:solidFill>
                  <a:srgbClr val="FFFFFF"/>
                </a:solidFill>
              </a:rPr>
              <a:pPr>
                <a:spcAft>
                  <a:spcPts val="600"/>
                </a:spcAft>
              </a:pPr>
              <a:t>61</a:t>
            </a:fld>
            <a:endParaRPr lang="en-US">
              <a:solidFill>
                <a:srgbClr val="FFFFFF"/>
              </a:solidFill>
            </a:endParaRPr>
          </a:p>
        </p:txBody>
      </p:sp>
      <p:graphicFrame>
        <p:nvGraphicFramePr>
          <p:cNvPr id="17" name="Content Placeholder 3">
            <a:extLst>
              <a:ext uri="{FF2B5EF4-FFF2-40B4-BE49-F238E27FC236}">
                <a16:creationId xmlns:a16="http://schemas.microsoft.com/office/drawing/2014/main" id="{4F9DC0CD-6E17-43C0-BD04-E5DEA8AAAA07}"/>
              </a:ext>
            </a:extLst>
          </p:cNvPr>
          <p:cNvGraphicFramePr>
            <a:graphicFrameLocks noGrp="1"/>
          </p:cNvGraphicFramePr>
          <p:nvPr>
            <p:ph idx="1"/>
            <p:extLst>
              <p:ext uri="{D42A27DB-BD31-4B8C-83A1-F6EECF244321}">
                <p14:modId xmlns:p14="http://schemas.microsoft.com/office/powerpoint/2010/main" val="1908438052"/>
              </p:ext>
            </p:extLst>
          </p:nvPr>
        </p:nvGraphicFramePr>
        <p:xfrm>
          <a:off x="4867011" y="819150"/>
          <a:ext cx="6965559" cy="5777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DA059C1-8824-1934-4CAD-58D87836EF63}"/>
              </a:ext>
            </a:extLst>
          </p:cNvPr>
          <p:cNvSpPr txBox="1">
            <a:spLocks/>
          </p:cNvSpPr>
          <p:nvPr/>
        </p:nvSpPr>
        <p:spPr bwMode="gray">
          <a:xfrm>
            <a:off x="-172507" y="649287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solidFill>
                <a:schemeClr val="bg1"/>
              </a:solidFill>
            </a:endParaRPr>
          </a:p>
        </p:txBody>
      </p:sp>
    </p:spTree>
    <p:extLst>
      <p:ext uri="{BB962C8B-B14F-4D97-AF65-F5344CB8AC3E}">
        <p14:creationId xmlns:p14="http://schemas.microsoft.com/office/powerpoint/2010/main" val="114068102"/>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4" name="Rectangle 35">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7">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5169" y="2869809"/>
            <a:ext cx="2731458" cy="3344724"/>
          </a:xfrm>
        </p:spPr>
        <p:txBody>
          <a:bodyPr anchor="t">
            <a:normAutofit/>
          </a:bodyPr>
          <a:lstStyle/>
          <a:p>
            <a:r>
              <a:rPr lang="en-US" sz="3400" dirty="0">
                <a:solidFill>
                  <a:schemeClr val="tx1"/>
                </a:solidFill>
              </a:rPr>
              <a:t>Presenter Contact Information</a:t>
            </a:r>
          </a:p>
        </p:txBody>
      </p:sp>
      <p:sp>
        <p:nvSpPr>
          <p:cNvPr id="46" name="Rectangle 39">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Slide Number Placeholder 3"/>
          <p:cNvSpPr>
            <a:spLocks noGrp="1"/>
          </p:cNvSpPr>
          <p:nvPr>
            <p:ph type="sldNum" sz="quarter" idx="12"/>
          </p:nvPr>
        </p:nvSpPr>
        <p:spPr>
          <a:xfrm>
            <a:off x="11065088" y="295729"/>
            <a:ext cx="838199" cy="767687"/>
          </a:xfrm>
        </p:spPr>
        <p:txBody>
          <a:bodyPr>
            <a:normAutofit/>
          </a:bodyPr>
          <a:lstStyle/>
          <a:p>
            <a:pPr>
              <a:spcAft>
                <a:spcPts val="600"/>
              </a:spcAft>
            </a:pPr>
            <a:fld id="{E0D48F63-3BB1-43AD-80C8-40AE8772766B}" type="slidenum">
              <a:rPr lang="en-US"/>
              <a:pPr>
                <a:spcAft>
                  <a:spcPts val="600"/>
                </a:spcAft>
              </a:pPr>
              <a:t>62</a:t>
            </a:fld>
            <a:endParaRPr lang="en-US"/>
          </a:p>
        </p:txBody>
      </p:sp>
      <p:sp>
        <p:nvSpPr>
          <p:cNvPr id="3" name="Content Placeholder 2"/>
          <p:cNvSpPr>
            <a:spLocks noGrp="1"/>
          </p:cNvSpPr>
          <p:nvPr>
            <p:ph idx="1"/>
          </p:nvPr>
        </p:nvSpPr>
        <p:spPr>
          <a:xfrm>
            <a:off x="112542" y="464234"/>
            <a:ext cx="7159476" cy="6119446"/>
          </a:xfrm>
        </p:spPr>
        <p:txBody>
          <a:bodyPr anchor="t">
            <a:normAutofit lnSpcReduction="10000"/>
          </a:bodyPr>
          <a:lstStyle/>
          <a:p>
            <a:pPr marL="865188" lvl="1" indent="0">
              <a:lnSpc>
                <a:spcPct val="90000"/>
              </a:lnSpc>
              <a:buNone/>
              <a:defRPr/>
            </a:pPr>
            <a:r>
              <a:rPr lang="en-US" altLang="en-US" dirty="0"/>
              <a:t>Mary Fitzgerald (She/Her), LMSW</a:t>
            </a:r>
          </a:p>
          <a:p>
            <a:pPr marL="865188" lvl="1" indent="0">
              <a:lnSpc>
                <a:spcPct val="90000"/>
              </a:lnSpc>
              <a:buNone/>
              <a:defRPr/>
            </a:pPr>
            <a:r>
              <a:rPr lang="en-US" altLang="en-US" dirty="0"/>
              <a:t>Family Care Plan Coordinator, Wheeler Clinic/CT Clearinghouse </a:t>
            </a:r>
          </a:p>
          <a:p>
            <a:pPr marL="865188" lvl="1" indent="0">
              <a:lnSpc>
                <a:spcPct val="90000"/>
              </a:lnSpc>
              <a:buNone/>
              <a:defRPr/>
            </a:pPr>
            <a:r>
              <a:rPr lang="en-US" altLang="en-US" dirty="0"/>
              <a:t>Phone: </a:t>
            </a:r>
            <a:r>
              <a:rPr lang="en-US" altLang="en-US" dirty="0">
                <a:solidFill>
                  <a:schemeClr val="bg2">
                    <a:lumMod val="40000"/>
                    <a:lumOff val="60000"/>
                  </a:schemeClr>
                </a:solidFill>
              </a:rPr>
              <a:t>860-491-5311</a:t>
            </a:r>
          </a:p>
          <a:p>
            <a:pPr marL="865188" lvl="1" indent="0">
              <a:lnSpc>
                <a:spcPct val="90000"/>
              </a:lnSpc>
              <a:buNone/>
              <a:defRPr/>
            </a:pPr>
            <a:r>
              <a:rPr lang="en-US" altLang="en-US" dirty="0"/>
              <a:t>Email: </a:t>
            </a:r>
            <a:r>
              <a:rPr lang="en-US" altLang="en-US" dirty="0">
                <a:solidFill>
                  <a:schemeClr val="bg2">
                    <a:lumMod val="40000"/>
                    <a:lumOff val="60000"/>
                  </a:schemeClr>
                </a:solidFill>
                <a:hlinkClick r:id="rId4">
                  <a:extLst>
                    <a:ext uri="{A12FA001-AC4F-418D-AE19-62706E023703}">
                      <ahyp:hlinkClr xmlns:ahyp="http://schemas.microsoft.com/office/drawing/2018/hyperlinkcolor" val="tx"/>
                    </a:ext>
                  </a:extLst>
                </a:hlinkClick>
              </a:rPr>
              <a:t>mkfitzgerald@wheelerclinic.org</a:t>
            </a:r>
            <a:endParaRPr lang="en-US" altLang="en-US" dirty="0">
              <a:solidFill>
                <a:schemeClr val="bg2">
                  <a:lumMod val="40000"/>
                  <a:lumOff val="60000"/>
                </a:schemeClr>
              </a:solidFill>
            </a:endParaRPr>
          </a:p>
          <a:p>
            <a:pPr marL="865188" lvl="1" indent="0">
              <a:lnSpc>
                <a:spcPct val="90000"/>
              </a:lnSpc>
              <a:buNone/>
              <a:defRPr/>
            </a:pPr>
            <a:endParaRPr lang="en-US" altLang="en-US" dirty="0"/>
          </a:p>
          <a:p>
            <a:pPr marL="865188" lvl="1" indent="0">
              <a:lnSpc>
                <a:spcPct val="90000"/>
              </a:lnSpc>
              <a:buNone/>
              <a:defRPr/>
            </a:pPr>
            <a:r>
              <a:rPr lang="en-US" altLang="en-US" dirty="0"/>
              <a:t>SEPI-CT Website:</a:t>
            </a:r>
          </a:p>
          <a:p>
            <a:pPr marL="865188" lvl="1" indent="0">
              <a:lnSpc>
                <a:spcPct val="90000"/>
              </a:lnSpc>
              <a:buNone/>
              <a:defRPr/>
            </a:pPr>
            <a:r>
              <a:rPr lang="en-US" altLang="en-US" dirty="0">
                <a:hlinkClick r:id="rId5"/>
              </a:rPr>
              <a:t>www.sepict.org</a:t>
            </a:r>
            <a:endParaRPr lang="en-US" altLang="en-US" dirty="0"/>
          </a:p>
          <a:p>
            <a:pPr marL="865188" lvl="1" indent="0">
              <a:lnSpc>
                <a:spcPct val="90000"/>
              </a:lnSpc>
              <a:buNone/>
              <a:defRPr/>
            </a:pPr>
            <a:endParaRPr lang="en-US" altLang="en-US" dirty="0"/>
          </a:p>
          <a:p>
            <a:pPr marL="865188" lvl="1" indent="0">
              <a:lnSpc>
                <a:spcPct val="90000"/>
              </a:lnSpc>
              <a:buNone/>
              <a:defRPr/>
            </a:pPr>
            <a:endParaRPr lang="en-US" altLang="en-US" dirty="0"/>
          </a:p>
          <a:p>
            <a:pPr marL="865188" lvl="1" indent="0">
              <a:lnSpc>
                <a:spcPct val="90000"/>
              </a:lnSpc>
              <a:buNone/>
              <a:defRPr/>
            </a:pPr>
            <a:endParaRPr lang="en-US" altLang="en-US" dirty="0"/>
          </a:p>
          <a:p>
            <a:pPr marL="0" indent="0">
              <a:lnSpc>
                <a:spcPct val="90000"/>
              </a:lnSpc>
              <a:buNone/>
            </a:pPr>
            <a:r>
              <a:rPr lang="en-US" sz="1500" dirty="0"/>
              <a:t>To learn more about DMHAS Women’s Specific Services including Reach and PROUD, contact:</a:t>
            </a:r>
          </a:p>
          <a:p>
            <a:pPr marL="0" indent="0">
              <a:lnSpc>
                <a:spcPct val="90000"/>
              </a:lnSpc>
              <a:buNone/>
            </a:pPr>
            <a:r>
              <a:rPr lang="en-US" sz="1500" dirty="0"/>
              <a:t>Rebecca Petersen (She/Her), LCSW</a:t>
            </a:r>
          </a:p>
          <a:p>
            <a:pPr marL="0" indent="0">
              <a:lnSpc>
                <a:spcPct val="90000"/>
              </a:lnSpc>
              <a:buNone/>
            </a:pPr>
            <a:r>
              <a:rPr lang="en-US" sz="1500" dirty="0"/>
              <a:t>Program Manager, Women’s Services, DMHAS</a:t>
            </a:r>
          </a:p>
          <a:p>
            <a:pPr marL="0" indent="0">
              <a:lnSpc>
                <a:spcPct val="90000"/>
              </a:lnSpc>
              <a:buNone/>
            </a:pPr>
            <a:r>
              <a:rPr lang="en-US" sz="1500" dirty="0"/>
              <a:t>Phone: </a:t>
            </a:r>
            <a:r>
              <a:rPr lang="en-US" sz="1500" dirty="0">
                <a:solidFill>
                  <a:schemeClr val="bg2">
                    <a:lumMod val="40000"/>
                    <a:lumOff val="60000"/>
                  </a:schemeClr>
                </a:solidFill>
              </a:rPr>
              <a:t>860-490-5430</a:t>
            </a:r>
          </a:p>
          <a:p>
            <a:pPr marL="0" indent="0">
              <a:lnSpc>
                <a:spcPct val="90000"/>
              </a:lnSpc>
              <a:buNone/>
            </a:pPr>
            <a:r>
              <a:rPr lang="en-US" sz="1500" dirty="0"/>
              <a:t>Email: </a:t>
            </a:r>
            <a:r>
              <a:rPr lang="en-US" sz="1500" dirty="0">
                <a:solidFill>
                  <a:schemeClr val="bg2">
                    <a:lumMod val="40000"/>
                    <a:lumOff val="60000"/>
                  </a:schemeClr>
                </a:solidFill>
                <a:hlinkClick r:id="rId6">
                  <a:extLst>
                    <a:ext uri="{A12FA001-AC4F-418D-AE19-62706E023703}">
                      <ahyp:hlinkClr xmlns:ahyp="http://schemas.microsoft.com/office/drawing/2018/hyperlinkcolor" val="tx"/>
                    </a:ext>
                  </a:extLst>
                </a:hlinkClick>
              </a:rPr>
              <a:t>Rebecca.Petersen@ct.gov</a:t>
            </a:r>
            <a:endParaRPr lang="en-US" sz="1500" dirty="0">
              <a:solidFill>
                <a:schemeClr val="bg2">
                  <a:lumMod val="40000"/>
                  <a:lumOff val="60000"/>
                </a:schemeClr>
              </a:solidFill>
            </a:endParaRPr>
          </a:p>
          <a:p>
            <a:pPr marL="0" indent="0">
              <a:lnSpc>
                <a:spcPct val="90000"/>
              </a:lnSpc>
              <a:buNone/>
            </a:pPr>
            <a:r>
              <a:rPr lang="en-US" sz="1500" dirty="0"/>
              <a:t>*DMHAS Women’s Services Website: </a:t>
            </a:r>
            <a:r>
              <a:rPr lang="en-US" sz="1500" dirty="0">
                <a:hlinkClick r:id="rId7"/>
              </a:rPr>
              <a:t>https://portal.ct.gov/DMHAS/Programs-and-Services/Women/Womens-and-Childrens-Programs</a:t>
            </a:r>
            <a:endParaRPr lang="en-US" sz="1500" dirty="0"/>
          </a:p>
          <a:p>
            <a:pPr marL="0" indent="0" algn="ctr">
              <a:lnSpc>
                <a:spcPct val="90000"/>
              </a:lnSpc>
              <a:buNone/>
            </a:pPr>
            <a:endParaRPr lang="en-US" sz="1500" dirty="0"/>
          </a:p>
          <a:p>
            <a:pPr>
              <a:lnSpc>
                <a:spcPct val="90000"/>
              </a:lnSpc>
            </a:pPr>
            <a:endParaRPr lang="en-US" sz="1500" dirty="0"/>
          </a:p>
        </p:txBody>
      </p:sp>
      <p:sp>
        <p:nvSpPr>
          <p:cNvPr id="5" name="Slide Number Placeholder 3">
            <a:extLst>
              <a:ext uri="{FF2B5EF4-FFF2-40B4-BE49-F238E27FC236}">
                <a16:creationId xmlns:a16="http://schemas.microsoft.com/office/drawing/2014/main" id="{AE5361AC-C577-BAEE-9428-1E3CFEC4DDFB}"/>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3379617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8E74-4E8E-40ED-2A9C-1DE576BE888B}"/>
              </a:ext>
            </a:extLst>
          </p:cNvPr>
          <p:cNvSpPr>
            <a:spLocks noGrp="1"/>
          </p:cNvSpPr>
          <p:nvPr>
            <p:ph type="title"/>
          </p:nvPr>
        </p:nvSpPr>
        <p:spPr/>
        <p:txBody>
          <a:bodyPr/>
          <a:lstStyle/>
          <a:p>
            <a:r>
              <a:rPr lang="en-US" sz="3200" dirty="0"/>
              <a:t>For Individual Hospital Data Please Contact:</a:t>
            </a:r>
          </a:p>
        </p:txBody>
      </p:sp>
      <p:sp>
        <p:nvSpPr>
          <p:cNvPr id="3" name="Content Placeholder 2">
            <a:extLst>
              <a:ext uri="{FF2B5EF4-FFF2-40B4-BE49-F238E27FC236}">
                <a16:creationId xmlns:a16="http://schemas.microsoft.com/office/drawing/2014/main" id="{420EAD31-BBF5-2DE2-3369-CC9F08A42DA6}"/>
              </a:ext>
            </a:extLst>
          </p:cNvPr>
          <p:cNvSpPr>
            <a:spLocks noGrp="1"/>
          </p:cNvSpPr>
          <p:nvPr>
            <p:ph idx="1"/>
          </p:nvPr>
        </p:nvSpPr>
        <p:spPr/>
        <p:txBody>
          <a:bodyPr/>
          <a:lstStyle/>
          <a:p>
            <a:pPr marL="0" indent="0">
              <a:buNone/>
            </a:pPr>
            <a:r>
              <a:rPr lang="en-US" dirty="0"/>
              <a:t>Lauren Kittle, MS</a:t>
            </a:r>
          </a:p>
          <a:p>
            <a:pPr marL="0" indent="0">
              <a:buNone/>
            </a:pPr>
            <a:r>
              <a:rPr lang="en-US" dirty="0"/>
              <a:t>Program Supervisor</a:t>
            </a:r>
          </a:p>
          <a:p>
            <a:pPr marL="0" indent="0">
              <a:buNone/>
            </a:pPr>
            <a:r>
              <a:rPr lang="en-US" dirty="0"/>
              <a:t>Office of Substance Use and Intimate Partner Violence</a:t>
            </a:r>
          </a:p>
          <a:p>
            <a:pPr marL="0" indent="0">
              <a:buNone/>
            </a:pPr>
            <a:r>
              <a:rPr lang="en-US" dirty="0"/>
              <a:t>Department of Children and Families</a:t>
            </a:r>
          </a:p>
          <a:p>
            <a:pPr marL="0" indent="0">
              <a:buNone/>
            </a:pPr>
            <a:r>
              <a:rPr lang="en-US" dirty="0"/>
              <a:t>Phone: </a:t>
            </a:r>
            <a:r>
              <a:rPr lang="en-US" dirty="0">
                <a:solidFill>
                  <a:schemeClr val="bg2">
                    <a:lumMod val="40000"/>
                    <a:lumOff val="60000"/>
                  </a:schemeClr>
                </a:solidFill>
              </a:rPr>
              <a:t>959.710.6295</a:t>
            </a:r>
          </a:p>
          <a:p>
            <a:pPr marL="0" indent="0">
              <a:buNone/>
            </a:pPr>
            <a:r>
              <a:rPr lang="en-US" dirty="0"/>
              <a:t>Email: </a:t>
            </a:r>
            <a:r>
              <a:rPr lang="en-US" dirty="0">
                <a:solidFill>
                  <a:schemeClr val="bg2">
                    <a:lumMod val="40000"/>
                    <a:lumOff val="60000"/>
                  </a:schemeClr>
                </a:solidFill>
                <a:hlinkClick r:id="rId2">
                  <a:extLst>
                    <a:ext uri="{A12FA001-AC4F-418D-AE19-62706E023703}">
                      <ahyp:hlinkClr xmlns:ahyp="http://schemas.microsoft.com/office/drawing/2018/hyperlinkcolor" val="tx"/>
                    </a:ext>
                  </a:extLst>
                </a:hlinkClick>
              </a:rPr>
              <a:t>Lauren.Kittle@ct.gov</a:t>
            </a:r>
            <a:endParaRPr lang="en-US" dirty="0">
              <a:solidFill>
                <a:schemeClr val="bg2">
                  <a:lumMod val="40000"/>
                  <a:lumOff val="60000"/>
                </a:schemeClr>
              </a:solidFill>
            </a:endParaRPr>
          </a:p>
          <a:p>
            <a:pPr marL="0" indent="0">
              <a:buNone/>
            </a:pPr>
            <a:endParaRPr lang="en-US" dirty="0"/>
          </a:p>
        </p:txBody>
      </p:sp>
      <p:sp>
        <p:nvSpPr>
          <p:cNvPr id="4" name="Slide Number Placeholder 3">
            <a:extLst>
              <a:ext uri="{FF2B5EF4-FFF2-40B4-BE49-F238E27FC236}">
                <a16:creationId xmlns:a16="http://schemas.microsoft.com/office/drawing/2014/main" id="{353C4A55-B4BB-05A7-76B9-801C055B2EB0}"/>
              </a:ext>
            </a:extLst>
          </p:cNvPr>
          <p:cNvSpPr>
            <a:spLocks noGrp="1"/>
          </p:cNvSpPr>
          <p:nvPr>
            <p:ph type="sldNum" sz="quarter" idx="12"/>
          </p:nvPr>
        </p:nvSpPr>
        <p:spPr/>
        <p:txBody>
          <a:bodyPr/>
          <a:lstStyle/>
          <a:p>
            <a:fld id="{E0D48F63-3BB1-43AD-80C8-40AE8772766B}" type="slidenum">
              <a:rPr lang="en-US" smtClean="0"/>
              <a:t>63</a:t>
            </a:fld>
            <a:endParaRPr lang="en-US" dirty="0"/>
          </a:p>
        </p:txBody>
      </p:sp>
    </p:spTree>
    <p:extLst>
      <p:ext uri="{BB962C8B-B14F-4D97-AF65-F5344CB8AC3E}">
        <p14:creationId xmlns:p14="http://schemas.microsoft.com/office/powerpoint/2010/main" val="29941183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Evaluation</a:t>
            </a:r>
          </a:p>
        </p:txBody>
      </p:sp>
      <p:sp>
        <p:nvSpPr>
          <p:cNvPr id="4" name="Slide Number Placeholder 3"/>
          <p:cNvSpPr>
            <a:spLocks noGrp="1"/>
          </p:cNvSpPr>
          <p:nvPr>
            <p:ph type="sldNum" sz="quarter" idx="12"/>
          </p:nvPr>
        </p:nvSpPr>
        <p:spPr/>
        <p:txBody>
          <a:bodyPr/>
          <a:lstStyle/>
          <a:p>
            <a:fld id="{E0D48F63-3BB1-43AD-80C8-40AE8772766B}" type="slidenum">
              <a:rPr lang="en-US" smtClean="0"/>
              <a:t>64</a:t>
            </a:fld>
            <a:endParaRPr lang="en-US" dirty="0"/>
          </a:p>
        </p:txBody>
      </p:sp>
      <p:sp>
        <p:nvSpPr>
          <p:cNvPr id="6" name="Content Placeholder 5">
            <a:extLst>
              <a:ext uri="{FF2B5EF4-FFF2-40B4-BE49-F238E27FC236}">
                <a16:creationId xmlns:a16="http://schemas.microsoft.com/office/drawing/2014/main" id="{6061F1A9-55C5-4576-A282-F050ED23968E}"/>
              </a:ext>
            </a:extLst>
          </p:cNvPr>
          <p:cNvSpPr>
            <a:spLocks noGrp="1"/>
          </p:cNvSpPr>
          <p:nvPr>
            <p:ph idx="1"/>
          </p:nvPr>
        </p:nvSpPr>
        <p:spPr>
          <a:xfrm>
            <a:off x="1255146" y="1331259"/>
            <a:ext cx="8946541" cy="4195481"/>
          </a:xfrm>
        </p:spPr>
        <p:txBody>
          <a:bodyPr/>
          <a:lstStyle/>
          <a:p>
            <a:r>
              <a:rPr lang="en-US" dirty="0">
                <a:hlinkClick r:id="rId2"/>
              </a:rPr>
              <a:t>https://www.surveymonkey.com/r/CAPTAFCPtrainingeval</a:t>
            </a:r>
            <a:endParaRPr lang="en-US" dirty="0"/>
          </a:p>
          <a:p>
            <a:endParaRPr lang="en-US" dirty="0"/>
          </a:p>
          <a:p>
            <a:endParaRPr lang="en-US" dirty="0"/>
          </a:p>
        </p:txBody>
      </p:sp>
      <p:sp>
        <p:nvSpPr>
          <p:cNvPr id="3" name="Slide Number Placeholder 3">
            <a:extLst>
              <a:ext uri="{FF2B5EF4-FFF2-40B4-BE49-F238E27FC236}">
                <a16:creationId xmlns:a16="http://schemas.microsoft.com/office/drawing/2014/main" id="{2A508743-049D-DCC5-1FE0-5727FBF4649A}"/>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pic>
        <p:nvPicPr>
          <p:cNvPr id="7" name="Picture 6" descr="Qr code&#10;&#10;Description automatically generated">
            <a:extLst>
              <a:ext uri="{FF2B5EF4-FFF2-40B4-BE49-F238E27FC236}">
                <a16:creationId xmlns:a16="http://schemas.microsoft.com/office/drawing/2014/main" id="{A1DEFA7F-55BE-4E27-952D-FD03513BF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8631" y="2105899"/>
            <a:ext cx="4359442" cy="4359442"/>
          </a:xfrm>
          <a:prstGeom prst="rect">
            <a:avLst/>
          </a:prstGeom>
        </p:spPr>
      </p:pic>
    </p:spTree>
    <p:extLst>
      <p:ext uri="{BB962C8B-B14F-4D97-AF65-F5344CB8AC3E}">
        <p14:creationId xmlns:p14="http://schemas.microsoft.com/office/powerpoint/2010/main" val="317524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accent5">
                <a:tint val="45000"/>
                <a:satMod val="400000"/>
              </a:schemeClr>
            </a:duotone>
            <a:alphaModFix amt="25000"/>
            <a:extLst>
              <a:ext uri="{28A0092B-C50C-407E-A947-70E740481C1C}">
                <a14:useLocalDpi xmlns:a14="http://schemas.microsoft.com/office/drawing/2010/main" val="0"/>
              </a:ext>
            </a:extLst>
          </a:blip>
          <a:srcRect t="15493" r="95" b="1"/>
          <a:stretch/>
        </p:blipFill>
        <p:spPr>
          <a:xfrm>
            <a:off x="20" y="10"/>
            <a:ext cx="12191980" cy="6857990"/>
          </a:xfrm>
          <a:prstGeom prst="rect">
            <a:avLst/>
          </a:prstGeom>
        </p:spPr>
      </p:pic>
      <p:sp>
        <p:nvSpPr>
          <p:cNvPr id="2" name="Title 1"/>
          <p:cNvSpPr>
            <a:spLocks noGrp="1"/>
          </p:cNvSpPr>
          <p:nvPr>
            <p:ph type="ctrTitle"/>
          </p:nvPr>
        </p:nvSpPr>
        <p:spPr>
          <a:xfrm>
            <a:off x="1154955" y="1447800"/>
            <a:ext cx="8825658" cy="3329581"/>
          </a:xfrm>
        </p:spPr>
        <p:txBody>
          <a:bodyPr>
            <a:normAutofit/>
          </a:bodyPr>
          <a:lstStyle/>
          <a:p>
            <a:pPr>
              <a:lnSpc>
                <a:spcPct val="90000"/>
              </a:lnSpc>
            </a:pPr>
            <a:br>
              <a:rPr lang="en-US" sz="2900" dirty="0"/>
            </a:br>
            <a:br>
              <a:rPr lang="en-US" sz="2900" dirty="0"/>
            </a:br>
            <a:br>
              <a:rPr lang="en-US" sz="2900" dirty="0"/>
            </a:br>
            <a:r>
              <a:rPr lang="en-US" sz="2900" dirty="0"/>
              <a:t>CAPTA NOTIFICATION</a:t>
            </a:r>
            <a:br>
              <a:rPr lang="en-US" sz="2900" dirty="0"/>
            </a:br>
            <a:r>
              <a:rPr lang="en-US" sz="2900" dirty="0"/>
              <a:t>Child Abuse Prevention and Treatment Act</a:t>
            </a:r>
            <a:br>
              <a:rPr lang="en-US" sz="2900" dirty="0"/>
            </a:br>
            <a:br>
              <a:rPr lang="en-US" sz="2900" dirty="0"/>
            </a:br>
            <a:endParaRPr lang="en-US" sz="2900" dirty="0"/>
          </a:p>
        </p:txBody>
      </p:sp>
      <p:sp>
        <p:nvSpPr>
          <p:cNvPr id="3" name="Subtitle 2"/>
          <p:cNvSpPr>
            <a:spLocks noGrp="1"/>
          </p:cNvSpPr>
          <p:nvPr>
            <p:ph type="subTitle" idx="1"/>
          </p:nvPr>
        </p:nvSpPr>
        <p:spPr>
          <a:xfrm>
            <a:off x="1154955" y="4777380"/>
            <a:ext cx="8825658" cy="861420"/>
          </a:xfrm>
        </p:spPr>
        <p:txBody>
          <a:bodyPr>
            <a:normAutofit/>
          </a:bodyPr>
          <a:lstStyle/>
          <a:p>
            <a:r>
              <a:rPr lang="en-US" dirty="0"/>
              <a:t>Provisions for Infants born substance exposed</a:t>
            </a:r>
          </a:p>
        </p:txBody>
      </p:sp>
      <p:sp>
        <p:nvSpPr>
          <p:cNvPr id="5" name="Slide Number Placeholder 4"/>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smtClean="0"/>
              <a:pPr>
                <a:spcAft>
                  <a:spcPts val="600"/>
                </a:spcAft>
              </a:pPr>
              <a:t>7</a:t>
            </a:fld>
            <a:endParaRPr lang="en-US" dirty="0"/>
          </a:p>
        </p:txBody>
      </p:sp>
      <p:sp>
        <p:nvSpPr>
          <p:cNvPr id="6" name="Slide Number Placeholder 3">
            <a:extLst>
              <a:ext uri="{FF2B5EF4-FFF2-40B4-BE49-F238E27FC236}">
                <a16:creationId xmlns:a16="http://schemas.microsoft.com/office/drawing/2014/main" id="{E2968190-C314-ECC2-F71E-E8E93CA6CFB7}"/>
              </a:ext>
            </a:extLst>
          </p:cNvPr>
          <p:cNvSpPr txBox="1">
            <a:spLocks/>
          </p:cNvSpPr>
          <p:nvPr/>
        </p:nvSpPr>
        <p:spPr bwMode="gray">
          <a:xfrm>
            <a:off x="8500726" y="6464485"/>
            <a:ext cx="379787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US" sz="1200" dirty="0"/>
          </a:p>
        </p:txBody>
      </p:sp>
    </p:spTree>
    <p:extLst>
      <p:ext uri="{BB962C8B-B14F-4D97-AF65-F5344CB8AC3E}">
        <p14:creationId xmlns:p14="http://schemas.microsoft.com/office/powerpoint/2010/main" val="120686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747EA-2337-9EF8-B9D4-B32C6376E3F1}"/>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CAPTA</a:t>
            </a:r>
          </a:p>
        </p:txBody>
      </p:sp>
      <p:sp>
        <p:nvSpPr>
          <p:cNvPr id="23" name="Freeform: Shape 22">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7" name="Rectangle 26">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AF0FD4AE-DB77-125B-FE28-4C55243D1F62}"/>
              </a:ext>
            </a:extLst>
          </p:cNvPr>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a:solidFill>
                  <a:srgbClr val="FFFFFF"/>
                </a:solidFill>
              </a:rPr>
              <a:pPr>
                <a:spcAft>
                  <a:spcPts val="600"/>
                </a:spcAft>
              </a:pPr>
              <a:t>8</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B298D3B6-525F-FCA8-1125-D24DA4BBF642}"/>
              </a:ext>
            </a:extLst>
          </p:cNvPr>
          <p:cNvGraphicFramePr>
            <a:graphicFrameLocks noGrp="1"/>
          </p:cNvGraphicFramePr>
          <p:nvPr>
            <p:ph idx="1"/>
            <p:extLst>
              <p:ext uri="{D42A27DB-BD31-4B8C-83A1-F6EECF244321}">
                <p14:modId xmlns:p14="http://schemas.microsoft.com/office/powerpoint/2010/main" val="1913689925"/>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437343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Shape 1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D075113D-3A3A-BE7B-15FF-5D670613A687}"/>
              </a:ext>
            </a:extLst>
          </p:cNvPr>
          <p:cNvSpPr>
            <a:spLocks noGrp="1"/>
          </p:cNvSpPr>
          <p:nvPr>
            <p:ph type="sldNum" sz="quarter" idx="12"/>
          </p:nvPr>
        </p:nvSpPr>
        <p:spPr>
          <a:xfrm>
            <a:off x="10352540" y="295729"/>
            <a:ext cx="838199" cy="767687"/>
          </a:xfrm>
        </p:spPr>
        <p:txBody>
          <a:bodyPr>
            <a:normAutofit/>
          </a:bodyPr>
          <a:lstStyle/>
          <a:p>
            <a:pPr>
              <a:spcAft>
                <a:spcPts val="600"/>
              </a:spcAft>
            </a:pPr>
            <a:fld id="{E0D48F63-3BB1-43AD-80C8-40AE8772766B}" type="slidenum">
              <a:rPr lang="en-US" smtClean="0"/>
              <a:pPr>
                <a:spcAft>
                  <a:spcPts val="600"/>
                </a:spcAft>
              </a:pPr>
              <a:t>9</a:t>
            </a:fld>
            <a:endParaRPr lang="en-US"/>
          </a:p>
        </p:txBody>
      </p:sp>
      <p:sp>
        <p:nvSpPr>
          <p:cNvPr id="2" name="Title 1">
            <a:extLst>
              <a:ext uri="{FF2B5EF4-FFF2-40B4-BE49-F238E27FC236}">
                <a16:creationId xmlns:a16="http://schemas.microsoft.com/office/drawing/2014/main" id="{977004DC-0B44-8C24-AD7D-C0C3DC976616}"/>
              </a:ext>
            </a:extLst>
          </p:cNvPr>
          <p:cNvSpPr>
            <a:spLocks noGrp="1"/>
          </p:cNvSpPr>
          <p:nvPr>
            <p:ph type="title"/>
          </p:nvPr>
        </p:nvSpPr>
        <p:spPr>
          <a:xfrm>
            <a:off x="653143" y="1645920"/>
            <a:ext cx="3522879" cy="4470821"/>
          </a:xfrm>
        </p:spPr>
        <p:txBody>
          <a:bodyPr>
            <a:normAutofit/>
          </a:bodyPr>
          <a:lstStyle/>
          <a:p>
            <a:pPr algn="r"/>
            <a:r>
              <a:rPr lang="en-US">
                <a:solidFill>
                  <a:schemeClr val="bg2"/>
                </a:solidFill>
              </a:rPr>
              <a:t>Keeping Families and Children Safe Act</a:t>
            </a:r>
          </a:p>
        </p:txBody>
      </p:sp>
      <p:sp>
        <p:nvSpPr>
          <p:cNvPr id="3" name="Content Placeholder 2">
            <a:extLst>
              <a:ext uri="{FF2B5EF4-FFF2-40B4-BE49-F238E27FC236}">
                <a16:creationId xmlns:a16="http://schemas.microsoft.com/office/drawing/2014/main" id="{7F17DE54-AEEF-828F-6E09-D34124D9826A}"/>
              </a:ext>
            </a:extLst>
          </p:cNvPr>
          <p:cNvSpPr>
            <a:spLocks noGrp="1"/>
          </p:cNvSpPr>
          <p:nvPr>
            <p:ph idx="1"/>
          </p:nvPr>
        </p:nvSpPr>
        <p:spPr>
          <a:xfrm>
            <a:off x="5204109" y="1143000"/>
            <a:ext cx="6269434" cy="4470821"/>
          </a:xfrm>
        </p:spPr>
        <p:txBody>
          <a:bodyPr>
            <a:noAutofit/>
          </a:bodyPr>
          <a:lstStyle/>
          <a:p>
            <a:r>
              <a:rPr lang="en-US" sz="2400" dirty="0"/>
              <a:t>Amended CAPTA in 2003</a:t>
            </a:r>
          </a:p>
          <a:p>
            <a:r>
              <a:rPr lang="en-US" sz="2400" dirty="0"/>
              <a:t>To receive CAPTA funds, states must have policies and procedures to address the needs of “substance-exposed infants born and identified as being affected by ILLEGAL substance use or withdrawal symptoms resulting from prenatal drug exposure.”</a:t>
            </a:r>
          </a:p>
          <a:p>
            <a:r>
              <a:rPr lang="en-US" sz="2400" dirty="0"/>
              <a:t>Make appropriate referrals to services to address the needs of infant</a:t>
            </a:r>
          </a:p>
          <a:p>
            <a:r>
              <a:rPr lang="en-US" sz="2400" dirty="0"/>
              <a:t>Develop a Plan of Safe Care for affected infants</a:t>
            </a:r>
          </a:p>
          <a:p>
            <a:r>
              <a:rPr lang="en-US" sz="2400" dirty="0"/>
              <a:t>CAPTA Reauthorization Act passed in 2010</a:t>
            </a:r>
          </a:p>
        </p:txBody>
      </p:sp>
    </p:spTree>
    <p:extLst>
      <p:ext uri="{BB962C8B-B14F-4D97-AF65-F5344CB8AC3E}">
        <p14:creationId xmlns:p14="http://schemas.microsoft.com/office/powerpoint/2010/main" val="596734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5D9FFB7D379A4EB02B163813CB0CCA" ma:contentTypeVersion="15" ma:contentTypeDescription="Create a new document." ma:contentTypeScope="" ma:versionID="841d8fe5e3b00e3c2faca8290a28d16f">
  <xsd:schema xmlns:xsd="http://www.w3.org/2001/XMLSchema" xmlns:xs="http://www.w3.org/2001/XMLSchema" xmlns:p="http://schemas.microsoft.com/office/2006/metadata/properties" xmlns:ns1="http://schemas.microsoft.com/sharepoint/v3" xmlns:ns3="bfa6bbb8-dfc5-4300-9460-48129777a488" xmlns:ns4="dbe577b3-e16e-492b-b755-6fce7a2af38b" targetNamespace="http://schemas.microsoft.com/office/2006/metadata/properties" ma:root="true" ma:fieldsID="b62114a009f87a7949f4fcbf86121e7d" ns1:_="" ns3:_="" ns4:_="">
    <xsd:import namespace="http://schemas.microsoft.com/sharepoint/v3"/>
    <xsd:import namespace="bfa6bbb8-dfc5-4300-9460-48129777a488"/>
    <xsd:import namespace="dbe577b3-e16e-492b-b755-6fce7a2af38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a6bbb8-dfc5-4300-9460-48129777a4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e577b3-e16e-492b-b755-6fce7a2af3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bfa6bbb8-dfc5-4300-9460-48129777a488" xsi:nil="true"/>
  </documentManagement>
</p:properties>
</file>

<file path=customXml/itemProps1.xml><?xml version="1.0" encoding="utf-8"?>
<ds:datastoreItem xmlns:ds="http://schemas.openxmlformats.org/officeDocument/2006/customXml" ds:itemID="{400DFA05-35A3-412C-9034-16772CB831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a6bbb8-dfc5-4300-9460-48129777a488"/>
    <ds:schemaRef ds:uri="dbe577b3-e16e-492b-b755-6fce7a2af3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8444A9-A2F9-4BCE-BC14-C54662BEE4E5}">
  <ds:schemaRefs>
    <ds:schemaRef ds:uri="http://schemas.microsoft.com/sharepoint/v3/contenttype/forms"/>
  </ds:schemaRefs>
</ds:datastoreItem>
</file>

<file path=customXml/itemProps3.xml><?xml version="1.0" encoding="utf-8"?>
<ds:datastoreItem xmlns:ds="http://schemas.openxmlformats.org/officeDocument/2006/customXml" ds:itemID="{D8E32259-B278-40C6-BB97-52CB0323C02B}">
  <ds:schemaRefs>
    <ds:schemaRef ds:uri="http://schemas.microsoft.com/office/2006/metadata/properties"/>
    <ds:schemaRef ds:uri="http://schemas.microsoft.com/sharepoint/v3"/>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dbe577b3-e16e-492b-b755-6fce7a2af38b"/>
    <ds:schemaRef ds:uri="bfa6bbb8-dfc5-4300-9460-48129777a488"/>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8753</TotalTime>
  <Words>6045</Words>
  <Application>Microsoft Office PowerPoint</Application>
  <PresentationFormat>Widescreen</PresentationFormat>
  <Paragraphs>572</Paragraphs>
  <Slides>64</Slides>
  <Notes>40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Century Gothic</vt:lpstr>
      <vt:lpstr>Corbel</vt:lpstr>
      <vt:lpstr>David</vt:lpstr>
      <vt:lpstr>Wingdings 3</vt:lpstr>
      <vt:lpstr>Ion</vt:lpstr>
      <vt:lpstr>The Evolution of CAPTA: Supporting Families Impacted by Substance Use</vt:lpstr>
      <vt:lpstr>PowerPoint Presentation</vt:lpstr>
      <vt:lpstr>About the Initiative</vt:lpstr>
      <vt:lpstr>Today’s objectives are to:</vt:lpstr>
      <vt:lpstr>What we know:  </vt:lpstr>
      <vt:lpstr> </vt:lpstr>
      <vt:lpstr>   CAPTA NOTIFICATION Child Abuse Prevention and Treatment Act  </vt:lpstr>
      <vt:lpstr>CAPTA</vt:lpstr>
      <vt:lpstr>Keeping Families and Children Safe Act</vt:lpstr>
      <vt:lpstr>CARA</vt:lpstr>
      <vt:lpstr>State Impact</vt:lpstr>
      <vt:lpstr>CT State Legislation</vt:lpstr>
      <vt:lpstr>Where We are Today</vt:lpstr>
      <vt:lpstr>PowerPoint Presentation</vt:lpstr>
      <vt:lpstr>A Collaboration Between:</vt:lpstr>
      <vt:lpstr>CT Definition of Infant Born Substance Exposed for Notification Purposes:</vt:lpstr>
      <vt:lpstr>Cannabis Use</vt:lpstr>
      <vt:lpstr>DCF Newborn Notification Portal </vt:lpstr>
      <vt:lpstr>PowerPoint Presentation</vt:lpstr>
      <vt:lpstr>What is the difference between a DCF report and a DCF CAPTA notification?</vt:lpstr>
      <vt:lpstr>DCF CAPTA Notification</vt:lpstr>
      <vt:lpstr>DCF Report</vt:lpstr>
      <vt:lpstr>Submitting a CAPTA Notification </vt:lpstr>
      <vt:lpstr>Making a DCF Report</vt:lpstr>
      <vt:lpstr>A Look at DCF Data…</vt:lpstr>
      <vt:lpstr>PowerPoint Presentation</vt:lpstr>
      <vt:lpstr>Empathy </vt:lpstr>
      <vt:lpstr>“Empathy Fuels Connection”</vt:lpstr>
      <vt:lpstr>Understanding Stigma and SUD</vt:lpstr>
      <vt:lpstr>Consequences of Stigma</vt:lpstr>
      <vt:lpstr>Maternal Health Disparities in CT  Statistics taken from Health Disparities in Connecticut 2020</vt:lpstr>
      <vt:lpstr>Considerations for the LGBTQ+ Community</vt:lpstr>
      <vt:lpstr>Reducing Stigma</vt:lpstr>
      <vt:lpstr>Phrases to Use and Not Use</vt:lpstr>
      <vt:lpstr>Mitigating Possible Unintended Consequences</vt:lpstr>
      <vt:lpstr>Supporting Patients in Family Care Plan Development</vt:lpstr>
      <vt:lpstr>What is a Family Care Plan?</vt:lpstr>
      <vt:lpstr>Educating &amp; Empowering Birthing Persons </vt:lpstr>
      <vt:lpstr>Developing a Family Care Plan</vt:lpstr>
      <vt:lpstr>A team effort…</vt:lpstr>
      <vt:lpstr>PowerPoint Presentation</vt:lpstr>
      <vt:lpstr>Elements of the Plan </vt:lpstr>
      <vt:lpstr>Elements of the Plan continued… </vt:lpstr>
      <vt:lpstr>Elements of the Plan continued</vt:lpstr>
      <vt:lpstr>Coordination &amp; Collaboration</vt:lpstr>
      <vt:lpstr>The best-case scenario…  </vt:lpstr>
      <vt:lpstr>When Birthing Person Does Not Arrive to the Hospital with a Family Care Plan…</vt:lpstr>
      <vt:lpstr>Agency Next Steps… </vt:lpstr>
      <vt:lpstr>Vignette </vt:lpstr>
      <vt:lpstr>PowerPoint Presentation</vt:lpstr>
      <vt:lpstr>PowerPoint Presentation</vt:lpstr>
      <vt:lpstr>Resources &amp; Treatment Options</vt:lpstr>
      <vt:lpstr>Medication Assisted Recovery</vt:lpstr>
      <vt:lpstr>Secure Storage Of Substances</vt:lpstr>
      <vt:lpstr>Secure Storage Of Substances</vt:lpstr>
      <vt:lpstr>Options For Disposal Of Unwanted Medications</vt:lpstr>
      <vt:lpstr>Naloxone (Narcan)  </vt:lpstr>
      <vt:lpstr>Women’s REACH Navigators </vt:lpstr>
      <vt:lpstr>REACH Enhancement</vt:lpstr>
      <vt:lpstr>WOMEN’S REACH REGIONAL PROVIDERS </vt:lpstr>
      <vt:lpstr>Additional Key   Resources </vt:lpstr>
      <vt:lpstr>Presenter Contact Information</vt:lpstr>
      <vt:lpstr>For Individual Hospital Data Please Contact:</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Families in the Midst of CAPTA</dc:title>
  <dc:creator>Christopher Rouleau</dc:creator>
  <cp:lastModifiedBy>Fitzgerald, Mary K</cp:lastModifiedBy>
  <cp:revision>377</cp:revision>
  <dcterms:created xsi:type="dcterms:W3CDTF">2021-01-21T19:51:10Z</dcterms:created>
  <dcterms:modified xsi:type="dcterms:W3CDTF">2023-10-03T16:34:56Z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0x010100C85D9FFB7D379A4EB02B163813CB0CCA</vt:lpwstr>
  </property>
</Properties>
</file>